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309" r:id="rId8"/>
    <p:sldId id="318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1967" cy="465297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0"/>
            <a:ext cx="3041967" cy="465297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AE66C0D-FB16-456B-97E0-E850B801B78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3"/>
            <a:ext cx="3041967" cy="465297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3"/>
            <a:ext cx="3041967" cy="465297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06636B9-53F8-4392-96AF-52F201138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9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636B9-53F8-4392-96AF-52F2011389D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0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3091E1-F91A-453B-9132-336D167CFE2C}" type="datetimeFigureOut">
              <a:rPr lang="en-US" smtClean="0"/>
              <a:t>8/29/2016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BFC0E7-2C12-44DB-9769-EFEBBACE319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i="1" u="sng" dirty="0">
                <a:solidFill>
                  <a:srgbClr val="FF0000"/>
                </a:solidFill>
              </a:rPr>
              <a:t>Overview of </a:t>
            </a:r>
            <a:r>
              <a:rPr lang="en-US" b="1" i="1" u="sng" dirty="0" smtClean="0">
                <a:solidFill>
                  <a:srgbClr val="FF0000"/>
                </a:solidFill>
              </a:rPr>
              <a:t>the</a:t>
            </a:r>
            <a:r>
              <a:rPr lang="en-US" b="1" i="1" u="sng" dirty="0">
                <a:solidFill>
                  <a:srgbClr val="FF0000"/>
                </a:solidFill>
              </a:rPr>
              <a:t/>
            </a:r>
            <a:br>
              <a:rPr lang="en-US" b="1" i="1" u="sng" dirty="0">
                <a:solidFill>
                  <a:srgbClr val="FF0000"/>
                </a:solidFill>
              </a:rPr>
            </a:br>
            <a:r>
              <a:rPr lang="en-US" b="1" i="1" u="sng" dirty="0" smtClean="0">
                <a:solidFill>
                  <a:srgbClr val="FF0000"/>
                </a:solidFill>
              </a:rPr>
              <a:t>USAJobs</a:t>
            </a:r>
            <a:r>
              <a:rPr lang="en-US" b="1" i="1" u="sng" dirty="0" smtClean="0">
                <a:solidFill>
                  <a:srgbClr val="FF0000"/>
                </a:solidFill>
              </a:rPr>
              <a:t> Application Process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3600" b="1" dirty="0" smtClean="0"/>
              <a:t>Federal Application Process</a:t>
            </a:r>
            <a:endParaRPr lang="en-US" sz="36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0" y="457200"/>
            <a:ext cx="989120" cy="494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Anthony.Bell\AppData\Local\Microsoft\Windows\Temporary Internet Files\Content.IE5\421A6F0F\jobapplicationcartoon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905001"/>
            <a:ext cx="5257799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2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Develop </a:t>
            </a:r>
            <a:r>
              <a:rPr lang="en-US" sz="2400" i="1" dirty="0"/>
              <a:t>basic knowledge and understanding of how </a:t>
            </a:r>
            <a:r>
              <a:rPr lang="en-US" sz="2400" i="1" dirty="0" smtClean="0"/>
              <a:t>Federal Applications are processed</a:t>
            </a:r>
            <a:endParaRPr lang="en-US" sz="2400" i="1" dirty="0"/>
          </a:p>
          <a:p>
            <a:r>
              <a:rPr lang="en-US" sz="2400" i="1" dirty="0" smtClean="0"/>
              <a:t>Provide </a:t>
            </a:r>
            <a:r>
              <a:rPr lang="en-US" sz="2400" i="1" dirty="0"/>
              <a:t>familiarity with relevant terms &amp; concepts </a:t>
            </a:r>
          </a:p>
          <a:p>
            <a:r>
              <a:rPr lang="en-US" sz="2400" i="1" dirty="0" smtClean="0"/>
              <a:t>Discuss </a:t>
            </a:r>
            <a:r>
              <a:rPr lang="en-US" sz="2400" i="1" dirty="0"/>
              <a:t>factors that </a:t>
            </a:r>
            <a:r>
              <a:rPr lang="en-US" sz="2400" i="1" dirty="0" smtClean="0"/>
              <a:t>highlight applicants’ skills and eligibility</a:t>
            </a:r>
            <a:endParaRPr lang="en-US" sz="2400" i="1" dirty="0"/>
          </a:p>
          <a:p>
            <a:r>
              <a:rPr lang="en-US" sz="2400" i="1" dirty="0" smtClean="0"/>
              <a:t>Provide </a:t>
            </a:r>
            <a:r>
              <a:rPr lang="en-US" sz="2400" i="1" dirty="0"/>
              <a:t>an overview of the </a:t>
            </a:r>
            <a:r>
              <a:rPr lang="en-US" sz="2400" i="1" dirty="0" smtClean="0"/>
              <a:t>application </a:t>
            </a:r>
            <a:r>
              <a:rPr lang="en-US" sz="2400" i="1" dirty="0"/>
              <a:t>process for an </a:t>
            </a:r>
            <a:r>
              <a:rPr lang="en-US" sz="2400" i="1" dirty="0" smtClean="0"/>
              <a:t>impactful resume submission</a:t>
            </a:r>
            <a:endParaRPr lang="en-US" sz="2400" i="1" dirty="0"/>
          </a:p>
          <a:p>
            <a:r>
              <a:rPr lang="en-US" sz="2400" i="1" dirty="0" smtClean="0"/>
              <a:t>Provide </a:t>
            </a:r>
            <a:r>
              <a:rPr lang="en-US" sz="2400" i="1" dirty="0"/>
              <a:t>helpful tips when </a:t>
            </a:r>
            <a:r>
              <a:rPr lang="en-US" sz="2400" i="1" dirty="0" smtClean="0"/>
              <a:t>addressing HR Specialists and Hiring Managers</a:t>
            </a:r>
            <a:endParaRPr lang="en-US" sz="24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4275"/>
            <a:ext cx="1066800" cy="51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Anthony.Bell\AppData\Local\Microsoft\Windows\Temporary Internet Files\Content.IE5\ATQB5LKD\138219636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41651"/>
            <a:ext cx="1452348" cy="1116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99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What </a:t>
            </a:r>
            <a:r>
              <a:rPr lang="en-US" i="1" u="sng" dirty="0" smtClean="0">
                <a:solidFill>
                  <a:srgbClr val="FF0000"/>
                </a:solidFill>
              </a:rPr>
              <a:t>is USAJobs.gov?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i="1" dirty="0" smtClean="0"/>
          </a:p>
          <a:p>
            <a:r>
              <a:rPr lang="en-US" sz="3200" dirty="0" smtClean="0"/>
              <a:t>USAJobs.gov is the </a:t>
            </a:r>
            <a:r>
              <a:rPr lang="en-US" sz="3200" dirty="0"/>
              <a:t>Federal government's official job list. Shown are employment search, information center, veteran information and forms.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1066800" cy="51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Anthony.Bell\AppData\Local\Microsoft\Windows\Temporary Internet Files\Content.IE5\A4G19M0N\career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276600"/>
            <a:ext cx="5257800" cy="198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3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rgbClr val="FF0000"/>
                </a:solidFill>
              </a:rPr>
              <a:t>Functions of USAJobs.gov</a:t>
            </a:r>
            <a:endParaRPr lang="en-US" sz="40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i="1" dirty="0" smtClean="0"/>
          </a:p>
          <a:p>
            <a:endParaRPr lang="en-US" sz="2400" i="1" dirty="0" smtClean="0"/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USAJobs.gov allows applicants to:</a:t>
            </a:r>
            <a:endParaRPr lang="en-US" sz="2400" b="1" i="1" dirty="0">
              <a:solidFill>
                <a:srgbClr val="FF0000"/>
              </a:solidFill>
            </a:endParaRPr>
          </a:p>
          <a:p>
            <a:r>
              <a:rPr lang="en-US" sz="2400" i="1" dirty="0" smtClean="0"/>
              <a:t>Search for current vacancies</a:t>
            </a:r>
          </a:p>
          <a:p>
            <a:r>
              <a:rPr lang="en-US" sz="2400" i="1" dirty="0" smtClean="0"/>
              <a:t>Apply for these vacancies</a:t>
            </a:r>
          </a:p>
          <a:p>
            <a:r>
              <a:rPr lang="en-US" sz="2400" i="1" dirty="0" smtClean="0"/>
              <a:t>Track your application status</a:t>
            </a:r>
            <a:endParaRPr lang="en-US" sz="2400" i="1" dirty="0"/>
          </a:p>
          <a:p>
            <a:r>
              <a:rPr lang="en-US" sz="2400" i="1" dirty="0" smtClean="0"/>
              <a:t>Save up to five(5) different resumes</a:t>
            </a:r>
            <a:endParaRPr lang="en-US" sz="24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1601"/>
            <a:ext cx="1066800" cy="51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nthony.Bell\AppData\Local\Microsoft\Windows\Temporary Internet Files\Content.IE5\A4G19M0N\Find-Jo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15" y="3581400"/>
            <a:ext cx="3753885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8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Where </a:t>
            </a:r>
            <a:r>
              <a:rPr lang="en-US" i="1" u="sng" dirty="0" smtClean="0">
                <a:solidFill>
                  <a:srgbClr val="FF0000"/>
                </a:solidFill>
              </a:rPr>
              <a:t>to Start? 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i="1" dirty="0" smtClean="0"/>
          </a:p>
          <a:p>
            <a:r>
              <a:rPr lang="en-US" sz="2400" i="1" dirty="0" smtClean="0"/>
              <a:t>Be </a:t>
            </a:r>
            <a:r>
              <a:rPr lang="en-US" sz="2400" b="1" i="1" dirty="0" smtClean="0">
                <a:solidFill>
                  <a:srgbClr val="FF0000"/>
                </a:solidFill>
              </a:rPr>
              <a:t>honest</a:t>
            </a:r>
            <a:r>
              <a:rPr lang="en-US" sz="2400" i="1" dirty="0" smtClean="0"/>
              <a:t> and </a:t>
            </a:r>
            <a:r>
              <a:rPr lang="en-US" sz="2400" b="1" i="1" dirty="0" smtClean="0">
                <a:solidFill>
                  <a:srgbClr val="FF0000"/>
                </a:solidFill>
              </a:rPr>
              <a:t>realistic</a:t>
            </a:r>
            <a:r>
              <a:rPr lang="en-US" sz="2400" i="1" dirty="0" smtClean="0"/>
              <a:t> regarding your skills and experience</a:t>
            </a:r>
            <a:endParaRPr lang="en-US" sz="2400" i="1" dirty="0"/>
          </a:p>
          <a:p>
            <a:r>
              <a:rPr lang="en-US" sz="2400" i="1" dirty="0" smtClean="0"/>
              <a:t>Determine the location you desire</a:t>
            </a:r>
          </a:p>
          <a:p>
            <a:r>
              <a:rPr lang="en-US" sz="2400" i="1" dirty="0" smtClean="0"/>
              <a:t>Educate yourself on the series qualifications (OPM.gov)</a:t>
            </a:r>
            <a:endParaRPr lang="en-US" sz="2400" i="1" dirty="0"/>
          </a:p>
          <a:p>
            <a:r>
              <a:rPr lang="en-US" sz="2400" i="1" dirty="0" smtClean="0"/>
              <a:t>Assess your level of experience</a:t>
            </a:r>
          </a:p>
          <a:p>
            <a:r>
              <a:rPr lang="en-US" sz="2400" i="1" dirty="0" smtClean="0"/>
              <a:t>Go for it!!!!</a:t>
            </a:r>
            <a:endParaRPr lang="en-US" sz="24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0528"/>
            <a:ext cx="1066800" cy="51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Anthony.Bell\AppData\Local\Microsoft\Windows\Temporary Internet Files\Content.IE5\1L2VTDUP\job20huntin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25755"/>
            <a:ext cx="2971800" cy="17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63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76800"/>
            <a:ext cx="8183880" cy="838200"/>
          </a:xfrm>
        </p:spPr>
        <p:txBody>
          <a:bodyPr>
            <a:normAutofit/>
          </a:bodyPr>
          <a:lstStyle/>
          <a:p>
            <a:r>
              <a:rPr lang="en-US" sz="4000" i="1" u="sng" dirty="0" smtClean="0">
                <a:solidFill>
                  <a:srgbClr val="FF0000"/>
                </a:solidFill>
              </a:rPr>
              <a:t>Once you find “your” job</a:t>
            </a:r>
            <a:endParaRPr lang="en-US" sz="40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i="1" dirty="0" smtClean="0">
                <a:solidFill>
                  <a:srgbClr val="7030A0"/>
                </a:solidFill>
              </a:rPr>
              <a:t>I Found it!!!</a:t>
            </a:r>
            <a:endParaRPr lang="en-US" sz="40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0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• </a:t>
            </a:r>
            <a:r>
              <a:rPr lang="en-US" sz="2400" i="1" dirty="0">
                <a:solidFill>
                  <a:srgbClr val="002060"/>
                </a:solidFill>
              </a:rPr>
              <a:t>Step 1: </a:t>
            </a:r>
            <a:r>
              <a:rPr lang="en-US" sz="2400" i="1" dirty="0" smtClean="0">
                <a:solidFill>
                  <a:srgbClr val="002060"/>
                </a:solidFill>
              </a:rPr>
              <a:t>Review the assessment questionnaire</a:t>
            </a:r>
            <a:endParaRPr lang="en-US" sz="24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2060"/>
                </a:solidFill>
              </a:rPr>
              <a:t>• Step 2: </a:t>
            </a:r>
            <a:r>
              <a:rPr lang="en-US" sz="2400" i="1" dirty="0" smtClean="0">
                <a:solidFill>
                  <a:srgbClr val="002060"/>
                </a:solidFill>
              </a:rPr>
              <a:t>Format your resume (See Sample)</a:t>
            </a:r>
            <a:endParaRPr lang="en-US" sz="24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2060"/>
                </a:solidFill>
              </a:rPr>
              <a:t>• Step 3: </a:t>
            </a:r>
            <a:r>
              <a:rPr lang="en-US" sz="2400" i="1" dirty="0" smtClean="0">
                <a:solidFill>
                  <a:srgbClr val="002060"/>
                </a:solidFill>
              </a:rPr>
              <a:t>Gather relevant documents</a:t>
            </a:r>
            <a:endParaRPr lang="en-US" sz="2400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2060"/>
                </a:solidFill>
              </a:rPr>
              <a:t>• Step 4: </a:t>
            </a:r>
            <a:r>
              <a:rPr lang="en-US" sz="2400" i="1" dirty="0" smtClean="0">
                <a:solidFill>
                  <a:srgbClr val="002060"/>
                </a:solidFill>
              </a:rPr>
              <a:t>APPLY!!!!</a:t>
            </a:r>
            <a:endParaRPr lang="en-US" sz="2400" i="1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8284"/>
            <a:ext cx="1066800" cy="517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Anthony.Bell\AppData\Local\Microsoft\Windows\Temporary Internet Files\Content.IE5\K2FL33QS\midkiffaries-Ruffled-Map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36846"/>
            <a:ext cx="3505200" cy="132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FOLLOW UP?????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How to follow up without being a </a:t>
            </a:r>
            <a:r>
              <a:rPr lang="en-US" sz="4000" b="1" dirty="0" smtClean="0">
                <a:solidFill>
                  <a:srgbClr val="FF0000"/>
                </a:solidFill>
              </a:rPr>
              <a:t>“Nuisance”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i="1" dirty="0"/>
              <a:t>• </a:t>
            </a:r>
            <a:r>
              <a:rPr lang="en-US" sz="2600" i="1" dirty="0" smtClean="0"/>
              <a:t>It is ok to call the HR Specialist on the vacancy </a:t>
            </a:r>
            <a:r>
              <a:rPr lang="en-US" sz="2600" i="1" dirty="0" smtClean="0">
                <a:solidFill>
                  <a:srgbClr val="FF0000"/>
                </a:solidFill>
              </a:rPr>
              <a:t>announcement </a:t>
            </a:r>
            <a:r>
              <a:rPr lang="en-US" sz="2600" b="1" i="1" u="sng" dirty="0" smtClean="0">
                <a:solidFill>
                  <a:srgbClr val="FF0000"/>
                </a:solidFill>
              </a:rPr>
              <a:t>ONLY ONCE</a:t>
            </a:r>
            <a:r>
              <a:rPr lang="en-US" sz="2600" i="1" dirty="0" smtClean="0">
                <a:solidFill>
                  <a:srgbClr val="FF0000"/>
                </a:solidFill>
              </a:rPr>
              <a:t>…ASK ME WHAT TO SAY!</a:t>
            </a:r>
            <a:endParaRPr lang="en-US" sz="26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600" i="1" dirty="0"/>
              <a:t>• </a:t>
            </a:r>
            <a:r>
              <a:rPr lang="en-US" sz="2600" i="1" dirty="0" smtClean="0"/>
              <a:t>Once the announcement closes, look for another vacancy that matches your skill set and desired location!</a:t>
            </a:r>
            <a:endParaRPr lang="en-US" sz="26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990600" cy="48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Anthony.Bell\AppData\Local\Microsoft\Windows\Temporary Internet Files\Content.IE5\ATQB5LKD\neverfailfollowup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27432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2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i="1" u="sng" dirty="0">
                <a:solidFill>
                  <a:srgbClr val="FF0000"/>
                </a:solidFill>
              </a:rPr>
              <a:t>Questions?</a:t>
            </a:r>
            <a:r>
              <a:rPr lang="en-US" sz="4800" i="1" u="sng" dirty="0"/>
              <a:t> 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989262" cy="47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Anthony.Bell\AppData\Local\Microsoft\Windows\Temporary Internet Files\Content.IE5\K2FL33QS\questions-answers-chemical-engineerin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4267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8897</TotalTime>
  <Words>246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 Overview of the USAJobs Application Process</vt:lpstr>
      <vt:lpstr>Course Objectives </vt:lpstr>
      <vt:lpstr>What is USAJobs.gov?</vt:lpstr>
      <vt:lpstr>Functions of USAJobs.gov</vt:lpstr>
      <vt:lpstr>Where to Start? </vt:lpstr>
      <vt:lpstr>Once you find “your” job</vt:lpstr>
      <vt:lpstr>FOLLOW UP?????</vt:lpstr>
      <vt:lpstr>Questions? 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U.S. Department of Education</dc:creator>
  <cp:lastModifiedBy>U.S. Department of Education</cp:lastModifiedBy>
  <cp:revision>165</cp:revision>
  <cp:lastPrinted>2016-08-29T14:05:57Z</cp:lastPrinted>
  <dcterms:created xsi:type="dcterms:W3CDTF">2013-06-20T15:51:36Z</dcterms:created>
  <dcterms:modified xsi:type="dcterms:W3CDTF">2016-08-29T18:06:10Z</dcterms:modified>
</cp:coreProperties>
</file>