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3" r:id="rId2"/>
    <p:sldMasterId id="2147485579" r:id="rId3"/>
    <p:sldMasterId id="2147485591" r:id="rId4"/>
    <p:sldMasterId id="2147485603" r:id="rId5"/>
    <p:sldMasterId id="2147485615" r:id="rId6"/>
    <p:sldMasterId id="2147485627" r:id="rId7"/>
    <p:sldMasterId id="2147485638" r:id="rId8"/>
  </p:sldMasterIdLst>
  <p:notesMasterIdLst>
    <p:notesMasterId r:id="rId47"/>
  </p:notesMasterIdLst>
  <p:handoutMasterIdLst>
    <p:handoutMasterId r:id="rId48"/>
  </p:handoutMasterIdLst>
  <p:sldIdLst>
    <p:sldId id="256" r:id="rId9"/>
    <p:sldId id="296" r:id="rId10"/>
    <p:sldId id="263" r:id="rId11"/>
    <p:sldId id="264" r:id="rId12"/>
    <p:sldId id="297"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8" r:id="rId42"/>
    <p:sldId id="295" r:id="rId43"/>
    <p:sldId id="260" r:id="rId44"/>
    <p:sldId id="294" r:id="rId45"/>
    <p:sldId id="261"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802" y="72"/>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odhsrv02\home2$\mportnoy\Fy2012sh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40"/>
      <c:rotY val="35"/>
      <c:rAngAx val="0"/>
    </c:view3D>
    <c:floor>
      <c:thickness val="0"/>
    </c:floor>
    <c:sideWall>
      <c:thickness val="0"/>
    </c:sideWall>
    <c:backWall>
      <c:thickness val="0"/>
    </c:backWall>
    <c:plotArea>
      <c:layout>
        <c:manualLayout>
          <c:layoutTarget val="inner"/>
          <c:xMode val="edge"/>
          <c:yMode val="edge"/>
          <c:x val="0.10136187097367302"/>
          <c:y val="8.4407646984867607E-2"/>
          <c:w val="0.81393144829027309"/>
          <c:h val="0.80101325300183901"/>
        </c:manualLayout>
      </c:layout>
      <c:pie3DChart>
        <c:varyColors val="1"/>
        <c:ser>
          <c:idx val="0"/>
          <c:order val="0"/>
          <c:tx>
            <c:strRef>
              <c:f>'chart data'!$B$1</c:f>
              <c:strCache>
                <c:ptCount val="1"/>
                <c:pt idx="0">
                  <c:v>Column1</c:v>
                </c:pt>
              </c:strCache>
            </c:strRef>
          </c:tx>
          <c:spPr>
            <a:solidFill>
              <a:srgbClr val="996633"/>
            </a:solidFill>
          </c:spPr>
          <c:explosion val="25"/>
          <c:dPt>
            <c:idx val="0"/>
            <c:bubble3D val="0"/>
            <c:spPr>
              <a:solidFill>
                <a:srgbClr val="9999FF"/>
              </a:solidFill>
            </c:spPr>
          </c:dPt>
          <c:dPt>
            <c:idx val="1"/>
            <c:bubble3D val="0"/>
            <c:spPr>
              <a:solidFill>
                <a:srgbClr val="92D050"/>
              </a:solidFill>
            </c:spPr>
          </c:dPt>
          <c:dPt>
            <c:idx val="2"/>
            <c:bubble3D val="0"/>
            <c:spPr>
              <a:solidFill>
                <a:srgbClr val="92D050"/>
              </a:solidFill>
            </c:spPr>
          </c:dPt>
          <c:dPt>
            <c:idx val="3"/>
            <c:bubble3D val="0"/>
            <c:spPr>
              <a:solidFill>
                <a:srgbClr val="B9CDE5"/>
              </a:solidFill>
            </c:spPr>
          </c:dPt>
          <c:dPt>
            <c:idx val="4"/>
            <c:bubble3D val="0"/>
            <c:spPr>
              <a:solidFill>
                <a:srgbClr val="92D050"/>
              </a:solidFill>
            </c:spPr>
          </c:dPt>
          <c:dPt>
            <c:idx val="5"/>
            <c:bubble3D val="0"/>
            <c:spPr>
              <a:solidFill>
                <a:srgbClr val="92D050"/>
              </a:solidFill>
            </c:spPr>
          </c:dPt>
          <c:dPt>
            <c:idx val="6"/>
            <c:bubble3D val="0"/>
            <c:spPr>
              <a:solidFill>
                <a:srgbClr val="B9CDE5"/>
              </a:solidFill>
            </c:spPr>
          </c:dPt>
          <c:dPt>
            <c:idx val="7"/>
            <c:bubble3D val="0"/>
            <c:spPr>
              <a:solidFill>
                <a:srgbClr val="B9CDE5"/>
              </a:solidFill>
            </c:spPr>
          </c:dPt>
          <c:dPt>
            <c:idx val="8"/>
            <c:bubble3D val="0"/>
            <c:spPr>
              <a:solidFill>
                <a:srgbClr val="B9CDE5"/>
              </a:solidFill>
            </c:spPr>
          </c:dPt>
          <c:dPt>
            <c:idx val="9"/>
            <c:bubble3D val="0"/>
            <c:spPr>
              <a:solidFill>
                <a:srgbClr val="B9CDE5"/>
              </a:solidFill>
            </c:spPr>
          </c:dPt>
          <c:dPt>
            <c:idx val="10"/>
            <c:bubble3D val="0"/>
            <c:spPr>
              <a:solidFill>
                <a:srgbClr val="B9CDE5"/>
              </a:solidFill>
            </c:spPr>
          </c:dPt>
          <c:dLbls>
            <c:dLbl>
              <c:idx val="0"/>
              <c:layout>
                <c:manualLayout>
                  <c:x val="-0.18601346549060302"/>
                  <c:y val="0.20711143526109702"/>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1.2692337602115201E-2"/>
                  <c:y val="9.4991651915662424E-3"/>
                </c:manualLayout>
              </c:layout>
              <c:tx>
                <c:rich>
                  <a:bodyPr/>
                  <a:lstStyle/>
                  <a:p>
                    <a:r>
                      <a:rPr lang="en-US" dirty="0" smtClean="0"/>
                      <a:t>HHS</a:t>
                    </a:r>
                  </a:p>
                </c:rich>
              </c:tx>
              <c:showLegendKey val="0"/>
              <c:showVal val="0"/>
              <c:showCatName val="1"/>
              <c:showSerName val="0"/>
              <c:showPercent val="0"/>
              <c:showBubbleSize val="0"/>
              <c:extLst>
                <c:ext xmlns:c15="http://schemas.microsoft.com/office/drawing/2012/chart" uri="{CE6537A1-D6FC-4f65-9D91-7224C49458BB}"/>
              </c:extLst>
            </c:dLbl>
            <c:dLbl>
              <c:idx val="2"/>
              <c:layout>
                <c:manualLayout>
                  <c:x val="2.1691504641551201E-2"/>
                  <c:y val="1.05533420178029E-2"/>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6.0080682230435715E-2"/>
                  <c:y val="5.4219789927112318E-3"/>
                </c:manualLayout>
              </c:layout>
              <c:showLegendKey val="0"/>
              <c:showVal val="0"/>
              <c:showCatName val="1"/>
              <c:showSerName val="0"/>
              <c:showPercent val="0"/>
              <c:showBubbleSize val="0"/>
              <c:extLst>
                <c:ext xmlns:c15="http://schemas.microsoft.com/office/drawing/2012/chart" uri="{CE6537A1-D6FC-4f65-9D91-7224C49458BB}"/>
              </c:extLst>
            </c:dLbl>
            <c:dLbl>
              <c:idx val="4"/>
              <c:layout>
                <c:manualLayout>
                  <c:x val="-6.3204375543062991E-2"/>
                  <c:y val="-8.4485978355528207E-4"/>
                </c:manualLayout>
              </c:layout>
              <c:showLegendKey val="0"/>
              <c:showVal val="0"/>
              <c:showCatName val="1"/>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2.2019157194795706E-3"/>
                  <c:y val="1.5703695142281805E-7"/>
                </c:manualLayout>
              </c:layout>
              <c:tx>
                <c:rich>
                  <a:bodyPr wrap="square" lIns="38100" tIns="19050" rIns="38100" bIns="19050" anchor="ctr">
                    <a:noAutofit/>
                  </a:bodyPr>
                  <a:lstStyle/>
                  <a:p>
                    <a:pPr>
                      <a:defRPr/>
                    </a:pPr>
                    <a:r>
                      <a:rPr lang="en-US" dirty="0" smtClean="0"/>
                      <a:t>All Others</a:t>
                    </a:r>
                    <a:endParaRPr lang="en-US"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18965983375229706"/>
                      <c:h val="0.23123716830120317"/>
                    </c:manualLayout>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extLst>
          </c:dLbls>
          <c:cat>
            <c:strRef>
              <c:f>'chart data'!$A$2:$A$12</c:f>
              <c:strCache>
                <c:ptCount val="11"/>
                <c:pt idx="0">
                  <c:v>DOD</c:v>
                </c:pt>
                <c:pt idx="1">
                  <c:v>HHS</c:v>
                </c:pt>
                <c:pt idx="2">
                  <c:v>DOE</c:v>
                </c:pt>
                <c:pt idx="3">
                  <c:v>NASA</c:v>
                </c:pt>
                <c:pt idx="4">
                  <c:v>NSF</c:v>
                </c:pt>
                <c:pt idx="5">
                  <c:v>USDA</c:v>
                </c:pt>
                <c:pt idx="6">
                  <c:v>DHS</c:v>
                </c:pt>
                <c:pt idx="7">
                  <c:v>DOC</c:v>
                </c:pt>
                <c:pt idx="8">
                  <c:v>DOT</c:v>
                </c:pt>
                <c:pt idx="9">
                  <c:v>Education</c:v>
                </c:pt>
                <c:pt idx="10">
                  <c:v>EPA</c:v>
                </c:pt>
              </c:strCache>
            </c:strRef>
          </c:cat>
          <c:val>
            <c:numRef>
              <c:f>'chart data'!$B$2:$B$12</c:f>
              <c:numCache>
                <c:formatCode>_(* #,##0_);_(* \(#,##0\);_(* "-"??_);_(@_)</c:formatCode>
                <c:ptCount val="11"/>
                <c:pt idx="0">
                  <c:v>1069648610</c:v>
                </c:pt>
                <c:pt idx="1">
                  <c:v>797000000</c:v>
                </c:pt>
                <c:pt idx="2">
                  <c:v>206142219</c:v>
                </c:pt>
                <c:pt idx="3">
                  <c:v>180103848</c:v>
                </c:pt>
                <c:pt idx="4">
                  <c:v>176000000</c:v>
                </c:pt>
                <c:pt idx="5">
                  <c:v>25280000</c:v>
                </c:pt>
                <c:pt idx="6">
                  <c:v>17727859</c:v>
                </c:pt>
                <c:pt idx="7">
                  <c:v>8408000</c:v>
                </c:pt>
                <c:pt idx="8">
                  <c:v>7887420</c:v>
                </c:pt>
                <c:pt idx="9">
                  <c:v>7500000</c:v>
                </c:pt>
                <c:pt idx="10">
                  <c:v>4192000</c:v>
                </c:pt>
              </c:numCache>
            </c:numRef>
          </c:val>
        </c:ser>
        <c:dLbls>
          <c:showLegendKey val="0"/>
          <c:showVal val="1"/>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7076271186440704E-2"/>
          <c:y val="9.7479342859920284E-2"/>
          <c:w val="0.84392655367231595"/>
          <c:h val="0.82973267230485115"/>
        </c:manualLayout>
      </c:layout>
      <c:pie3DChart>
        <c:varyColors val="1"/>
        <c:ser>
          <c:idx val="0"/>
          <c:order val="0"/>
          <c:explosion val="25"/>
          <c:dPt>
            <c:idx val="0"/>
            <c:bubble3D val="0"/>
            <c:spPr>
              <a:solidFill>
                <a:srgbClr val="006ABB"/>
              </a:solidFill>
            </c:spPr>
          </c:dPt>
          <c:dPt>
            <c:idx val="1"/>
            <c:bubble3D val="0"/>
            <c:spPr>
              <a:solidFill>
                <a:srgbClr val="008AF2"/>
              </a:solidFill>
            </c:spPr>
          </c:dPt>
          <c:dPt>
            <c:idx val="2"/>
            <c:bubble3D val="0"/>
            <c:spPr>
              <a:solidFill>
                <a:srgbClr val="45A3F1"/>
              </a:solidFill>
            </c:spPr>
          </c:dPt>
          <c:dPt>
            <c:idx val="3"/>
            <c:bubble3D val="0"/>
            <c:spPr>
              <a:solidFill>
                <a:srgbClr val="7BBEF5"/>
              </a:solidFill>
            </c:spPr>
          </c:dPt>
          <c:dPt>
            <c:idx val="4"/>
            <c:bubble3D val="0"/>
            <c:spPr>
              <a:solidFill>
                <a:srgbClr val="61A0E5"/>
              </a:solidFill>
            </c:spPr>
          </c:dPt>
          <c:dPt>
            <c:idx val="5"/>
            <c:bubble3D val="0"/>
            <c:spPr>
              <a:solidFill>
                <a:srgbClr val="5CB3ED"/>
              </a:solidFill>
            </c:spPr>
          </c:dPt>
          <c:dPt>
            <c:idx val="6"/>
            <c:bubble3D val="0"/>
            <c:spPr>
              <a:solidFill>
                <a:srgbClr val="7CC3F4"/>
              </a:solidFill>
            </c:spPr>
          </c:dPt>
          <c:dPt>
            <c:idx val="7"/>
            <c:bubble3D val="0"/>
            <c:spPr>
              <a:solidFill>
                <a:srgbClr val="A3D5F7"/>
              </a:solidFill>
            </c:spPr>
          </c:dPt>
          <c:dPt>
            <c:idx val="8"/>
            <c:bubble3D val="0"/>
            <c:spPr>
              <a:solidFill>
                <a:srgbClr val="AFE5ED"/>
              </a:solidFill>
            </c:spPr>
          </c:dPt>
          <c:dPt>
            <c:idx val="9"/>
            <c:bubble3D val="0"/>
            <c:spPr>
              <a:solidFill>
                <a:srgbClr val="93DDE7"/>
              </a:solidFill>
            </c:spPr>
          </c:dPt>
          <c:dPt>
            <c:idx val="10"/>
            <c:bubble3D val="0"/>
            <c:spPr>
              <a:solidFill>
                <a:srgbClr val="74BDCF"/>
              </a:solidFill>
            </c:spPr>
          </c:dPt>
          <c:dPt>
            <c:idx val="11"/>
            <c:bubble3D val="0"/>
            <c:spPr>
              <a:solidFill>
                <a:srgbClr val="60D3E1"/>
              </a:solidFill>
            </c:spPr>
          </c:dPt>
          <c:dPt>
            <c:idx val="12"/>
            <c:bubble3D val="0"/>
            <c:spPr>
              <a:solidFill>
                <a:srgbClr val="3CBED0"/>
              </a:solidFill>
            </c:spPr>
          </c:dPt>
          <c:dPt>
            <c:idx val="13"/>
            <c:bubble3D val="0"/>
            <c:spPr>
              <a:solidFill>
                <a:srgbClr val="3FCDCD"/>
              </a:solidFill>
            </c:spPr>
          </c:dPt>
          <c:dPt>
            <c:idx val="14"/>
            <c:bubble3D val="0"/>
            <c:spPr>
              <a:solidFill>
                <a:srgbClr val="41CBB4"/>
              </a:solidFill>
            </c:spPr>
          </c:dPt>
          <c:dPt>
            <c:idx val="15"/>
            <c:bubble3D val="0"/>
            <c:spPr>
              <a:solidFill>
                <a:srgbClr val="3AB79F"/>
              </a:solidFill>
            </c:spPr>
          </c:dPt>
          <c:dPt>
            <c:idx val="16"/>
            <c:bubble3D val="0"/>
            <c:spPr>
              <a:solidFill>
                <a:srgbClr val="40CD97"/>
              </a:solidFill>
            </c:spPr>
          </c:dPt>
          <c:dPt>
            <c:idx val="17"/>
            <c:bubble3D val="0"/>
            <c:spPr>
              <a:solidFill>
                <a:srgbClr val="34D77E"/>
              </a:solidFill>
            </c:spPr>
          </c:dPt>
          <c:dPt>
            <c:idx val="18"/>
            <c:bubble3D val="0"/>
            <c:spPr>
              <a:solidFill>
                <a:srgbClr val="40CD58"/>
              </a:solidFill>
            </c:spPr>
          </c:dPt>
          <c:dPt>
            <c:idx val="19"/>
            <c:bubble3D val="0"/>
            <c:spPr>
              <a:solidFill>
                <a:srgbClr val="74C746"/>
              </a:solidFill>
            </c:spPr>
          </c:dPt>
          <c:dPt>
            <c:idx val="20"/>
            <c:bubble3D val="0"/>
            <c:spPr>
              <a:solidFill>
                <a:srgbClr val="A3D74C"/>
              </a:solidFill>
            </c:spPr>
          </c:dPt>
          <c:dPt>
            <c:idx val="21"/>
            <c:bubble3D val="0"/>
            <c:spPr>
              <a:solidFill>
                <a:srgbClr val="D7DF62"/>
              </a:solidFill>
            </c:spPr>
          </c:dPt>
          <c:dPt>
            <c:idx val="22"/>
            <c:bubble3D val="0"/>
            <c:spPr>
              <a:solidFill>
                <a:srgbClr val="E9F374"/>
              </a:solidFill>
            </c:spPr>
          </c:dPt>
          <c:dPt>
            <c:idx val="23"/>
            <c:bubble3D val="0"/>
            <c:spPr>
              <a:solidFill>
                <a:srgbClr val="925212"/>
              </a:solidFill>
            </c:spPr>
          </c:dPt>
          <c:dLbls>
            <c:dLbl>
              <c:idx val="0"/>
              <c:layout>
                <c:manualLayout>
                  <c:x val="-6.6333466791227411E-2"/>
                  <c:y val="6.7864618774505003E-2"/>
                </c:manualLayout>
              </c:layout>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1"/>
              <c:layout>
                <c:manualLayout>
                  <c:x val="-0.12005238222340901"/>
                  <c:y val="4.537604095784323E-3"/>
                </c:manualLayout>
              </c:layout>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2"/>
              <c:layout>
                <c:manualLayout>
                  <c:x val="-0.10519623871168604"/>
                  <c:y val="-0.17984381581931899"/>
                </c:manualLayout>
              </c:layout>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3"/>
              <c:layout>
                <c:manualLayout>
                  <c:x val="-6.0549846523421796E-2"/>
                  <c:y val="-0.21330109199313099"/>
                </c:manualLayout>
              </c:layout>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4"/>
              <c:layout>
                <c:manualLayout>
                  <c:x val="6.7432770585880208E-2"/>
                  <c:y val="-0.19858996792067699"/>
                </c:manualLayout>
              </c:layout>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5"/>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6"/>
              <c:spPr>
                <a:noFill/>
                <a:ln>
                  <a:noFill/>
                </a:ln>
                <a:effectLst/>
              </c:spPr>
              <c:txPr>
                <a:bodyPr/>
                <a:lstStyle/>
                <a:p>
                  <a:pPr>
                    <a:defRPr sz="1500" b="1">
                      <a:solidFill>
                        <a:schemeClr val="bg1"/>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7"/>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8"/>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9"/>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0"/>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1"/>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2"/>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3"/>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4"/>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5"/>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6"/>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7"/>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8"/>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19"/>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20"/>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21"/>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dLbl>
              <c:idx val="22"/>
              <c:tx>
                <c:rich>
                  <a:bodyPr/>
                  <a:lstStyle/>
                  <a:p>
                    <a:pPr>
                      <a:defRPr sz="1500" b="1">
                        <a:solidFill>
                          <a:srgbClr val="004D86"/>
                        </a:solidFill>
                        <a:latin typeface="Trebuchet MS" panose="020B0603020202020204" pitchFamily="34" charset="0"/>
                        <a:cs typeface="Calibri" pitchFamily="34" charset="0"/>
                      </a:defRPr>
                    </a:pPr>
                    <a:r>
                      <a:rPr lang="en-US" dirty="0" smtClean="0"/>
                      <a:t>NCCIH</a:t>
                    </a:r>
                    <a:endParaRPr lang="en-US"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extLst>
            </c:dLbl>
            <c:dLbl>
              <c:idx val="23"/>
              <c:spPr>
                <a:noFill/>
                <a:ln>
                  <a:noFill/>
                </a:ln>
                <a:effectLst/>
              </c:spPr>
              <c:txPr>
                <a:bodyPr/>
                <a:lstStyle/>
                <a:p>
                  <a:pPr>
                    <a:defRPr sz="1500" b="1">
                      <a:solidFill>
                        <a:srgbClr val="004D86"/>
                      </a:solidFill>
                      <a:latin typeface="Trebuchet MS" panose="020B0603020202020204" pitchFamily="34" charset="0"/>
                      <a:cs typeface="Calibri" pitchFamily="34" charset="0"/>
                    </a:defRPr>
                  </a:pPr>
                  <a:endParaRPr lang="en-US"/>
                </a:p>
              </c:txPr>
              <c:showLegendKey val="0"/>
              <c:showVal val="0"/>
              <c:showCatName val="1"/>
              <c:showSerName val="0"/>
              <c:showPercent val="0"/>
              <c:showBubbleSize val="0"/>
            </c:dLbl>
            <c:spPr>
              <a:noFill/>
              <a:ln>
                <a:noFill/>
              </a:ln>
              <a:effectLst/>
            </c:spPr>
            <c:txPr>
              <a:bodyPr/>
              <a:lstStyle/>
              <a:p>
                <a:pPr>
                  <a:defRPr sz="1500" b="1">
                    <a:latin typeface="Trebuchet MS" panose="020B0603020202020204" pitchFamily="34" charset="0"/>
                    <a:cs typeface="Calibri"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Sheet1!$A$1:$A$24</c:f>
              <c:strCache>
                <c:ptCount val="24"/>
                <c:pt idx="0">
                  <c:v>NCI</c:v>
                </c:pt>
                <c:pt idx="1">
                  <c:v>NIAID</c:v>
                </c:pt>
                <c:pt idx="2">
                  <c:v>NHLBI</c:v>
                </c:pt>
                <c:pt idx="3">
                  <c:v>NIGMS</c:v>
                </c:pt>
                <c:pt idx="4">
                  <c:v>NIDDK</c:v>
                </c:pt>
                <c:pt idx="5">
                  <c:v>NINDS</c:v>
                </c:pt>
                <c:pt idx="6">
                  <c:v>NIMH</c:v>
                </c:pt>
                <c:pt idx="7">
                  <c:v>NICHD</c:v>
                </c:pt>
                <c:pt idx="8">
                  <c:v>NIA</c:v>
                </c:pt>
                <c:pt idx="9">
                  <c:v>NIDA</c:v>
                </c:pt>
                <c:pt idx="10">
                  <c:v>NEI</c:v>
                </c:pt>
                <c:pt idx="11">
                  <c:v>NCATS</c:v>
                </c:pt>
                <c:pt idx="12">
                  <c:v>NIEHS</c:v>
                </c:pt>
                <c:pt idx="13">
                  <c:v>NIAMS</c:v>
                </c:pt>
                <c:pt idx="14">
                  <c:v>NHGRI</c:v>
                </c:pt>
                <c:pt idx="15">
                  <c:v>NIAAA</c:v>
                </c:pt>
                <c:pt idx="16">
                  <c:v>NIDCD</c:v>
                </c:pt>
                <c:pt idx="17">
                  <c:v>NIDCR</c:v>
                </c:pt>
                <c:pt idx="18">
                  <c:v>NIBIB</c:v>
                </c:pt>
                <c:pt idx="19">
                  <c:v>NIMHD</c:v>
                </c:pt>
                <c:pt idx="20">
                  <c:v>ORIP</c:v>
                </c:pt>
                <c:pt idx="21">
                  <c:v>NINR</c:v>
                </c:pt>
                <c:pt idx="22">
                  <c:v>NCCAM</c:v>
                </c:pt>
                <c:pt idx="23">
                  <c:v>NLM</c:v>
                </c:pt>
              </c:strCache>
            </c:strRef>
          </c:cat>
          <c:val>
            <c:numRef>
              <c:f>Sheet1!$B$1:$B$24</c:f>
              <c:numCache>
                <c:formatCode>#,##0.000_);[Red]\-#,##0.000</c:formatCode>
                <c:ptCount val="24"/>
                <c:pt idx="0" formatCode="&quot;$&quot;#,##0.000_);[Red]\-&quot;$&quot;#,##0.000">
                  <c:v>115.11799999999999</c:v>
                </c:pt>
                <c:pt idx="1">
                  <c:v>109.94900000000001</c:v>
                </c:pt>
                <c:pt idx="2">
                  <c:v>81.138999999999982</c:v>
                </c:pt>
                <c:pt idx="3">
                  <c:v>62.588000000000001</c:v>
                </c:pt>
                <c:pt idx="4">
                  <c:v>49.927</c:v>
                </c:pt>
                <c:pt idx="5">
                  <c:v>41.843000000000004</c:v>
                </c:pt>
                <c:pt idx="6">
                  <c:v>36.457999999999998</c:v>
                </c:pt>
                <c:pt idx="7">
                  <c:v>31.404999999999987</c:v>
                </c:pt>
                <c:pt idx="8">
                  <c:v>27.974999999999987</c:v>
                </c:pt>
                <c:pt idx="9">
                  <c:v>26.7</c:v>
                </c:pt>
                <c:pt idx="10">
                  <c:v>18.048999999999996</c:v>
                </c:pt>
                <c:pt idx="11">
                  <c:v>15.285</c:v>
                </c:pt>
                <c:pt idx="12">
                  <c:v>13.919</c:v>
                </c:pt>
                <c:pt idx="13">
                  <c:v>13.298999999999999</c:v>
                </c:pt>
                <c:pt idx="14">
                  <c:v>11.339</c:v>
                </c:pt>
                <c:pt idx="15">
                  <c:v>11.218999999999999</c:v>
                </c:pt>
                <c:pt idx="16">
                  <c:v>10.468</c:v>
                </c:pt>
                <c:pt idx="17">
                  <c:v>9.365000000000002</c:v>
                </c:pt>
                <c:pt idx="18">
                  <c:v>9.0130000000000035</c:v>
                </c:pt>
                <c:pt idx="19">
                  <c:v>7.8199999999999985</c:v>
                </c:pt>
                <c:pt idx="20">
                  <c:v>6.891</c:v>
                </c:pt>
                <c:pt idx="21">
                  <c:v>3.5129999999999986</c:v>
                </c:pt>
                <c:pt idx="22">
                  <c:v>3.0649999999999999</c:v>
                </c:pt>
                <c:pt idx="23">
                  <c:v>0.74700000000000011</c:v>
                </c:pt>
              </c:numCache>
            </c:numRef>
          </c:val>
        </c:ser>
        <c:dLbls>
          <c:showLegendKey val="0"/>
          <c:showVal val="0"/>
          <c:showCatName val="1"/>
          <c:showSerName val="0"/>
          <c:showPercent val="0"/>
          <c:showBubbleSize val="0"/>
          <c:showLeaderLines val="1"/>
        </c:dLbls>
      </c:pie3D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798" tIns="46400" rIns="92798" bIns="46400"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3550"/>
          </a:xfrm>
          <a:prstGeom prst="rect">
            <a:avLst/>
          </a:prstGeom>
        </p:spPr>
        <p:txBody>
          <a:bodyPr vert="horz" wrap="square" lIns="92798" tIns="46400" rIns="92798" bIns="46400" numCol="1" anchor="t" anchorCtr="0" compatLnSpc="1">
            <a:prstTxWarp prst="textNoShape">
              <a:avLst/>
            </a:prstTxWarp>
          </a:bodyPr>
          <a:lstStyle>
            <a:lvl1pPr algn="r" eaLnBrk="1" hangingPunct="1">
              <a:defRPr sz="1200"/>
            </a:lvl1pPr>
          </a:lstStyle>
          <a:p>
            <a:pPr>
              <a:defRPr/>
            </a:pPr>
            <a:fld id="{5E11046A-FFBF-4299-B46B-35B7DB1D421C}" type="datetimeFigureOut">
              <a:rPr lang="en-US" altLang="en-US"/>
              <a:pPr>
                <a:defRPr/>
              </a:pPr>
              <a:t>2/25/2016</a:t>
            </a:fld>
            <a:endParaRPr lang="en-US" altLang="en-US" dirty="0"/>
          </a:p>
        </p:txBody>
      </p:sp>
      <p:sp>
        <p:nvSpPr>
          <p:cNvPr id="4" name="Footer Placeholder 3"/>
          <p:cNvSpPr>
            <a:spLocks noGrp="1"/>
          </p:cNvSpPr>
          <p:nvPr>
            <p:ph type="ftr" sz="quarter" idx="2"/>
          </p:nvPr>
        </p:nvSpPr>
        <p:spPr>
          <a:xfrm>
            <a:off x="0" y="8831263"/>
            <a:ext cx="2971800" cy="463550"/>
          </a:xfrm>
          <a:prstGeom prst="rect">
            <a:avLst/>
          </a:prstGeom>
        </p:spPr>
        <p:txBody>
          <a:bodyPr vert="horz" lIns="92798" tIns="46400" rIns="92798" bIns="46400" rtlCol="0" anchor="b"/>
          <a:lstStyle>
            <a:lvl1pPr algn="l" eaLnBrk="1" hangingPunct="1">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92798" tIns="46400" rIns="92798" bIns="46400" numCol="1" anchor="b" anchorCtr="0" compatLnSpc="1">
            <a:prstTxWarp prst="textNoShape">
              <a:avLst/>
            </a:prstTxWarp>
          </a:bodyPr>
          <a:lstStyle>
            <a:lvl1pPr algn="r" eaLnBrk="1" hangingPunct="1">
              <a:defRPr sz="1200"/>
            </a:lvl1pPr>
          </a:lstStyle>
          <a:p>
            <a:pPr>
              <a:defRPr/>
            </a:pPr>
            <a:fld id="{227791F2-5702-4A6F-8B00-D1A4980351C9}" type="slidenum">
              <a:rPr lang="en-US" altLang="en-US"/>
              <a:pPr>
                <a:defRPr/>
              </a:pPr>
              <a:t>‹#›</a:t>
            </a:fld>
            <a:endParaRPr lang="en-US" altLang="en-US" dirty="0"/>
          </a:p>
        </p:txBody>
      </p:sp>
    </p:spTree>
    <p:extLst>
      <p:ext uri="{BB962C8B-B14F-4D97-AF65-F5344CB8AC3E}">
        <p14:creationId xmlns:p14="http://schemas.microsoft.com/office/powerpoint/2010/main" val="2305948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798" tIns="46400" rIns="92798" bIns="46400"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3550"/>
          </a:xfrm>
          <a:prstGeom prst="rect">
            <a:avLst/>
          </a:prstGeom>
        </p:spPr>
        <p:txBody>
          <a:bodyPr vert="horz" wrap="square" lIns="92798" tIns="46400" rIns="92798" bIns="46400" numCol="1" anchor="t" anchorCtr="0" compatLnSpc="1">
            <a:prstTxWarp prst="textNoShape">
              <a:avLst/>
            </a:prstTxWarp>
          </a:bodyPr>
          <a:lstStyle>
            <a:lvl1pPr algn="r" eaLnBrk="1" hangingPunct="1">
              <a:defRPr sz="1200"/>
            </a:lvl1pPr>
          </a:lstStyle>
          <a:p>
            <a:pPr>
              <a:defRPr/>
            </a:pPr>
            <a:fld id="{0AE5EB72-4D0E-4E2A-94EB-0281873CFECB}" type="datetimeFigureOut">
              <a:rPr lang="en-US" altLang="en-US"/>
              <a:pPr>
                <a:defRPr/>
              </a:pPr>
              <a:t>2/25/2016</a:t>
            </a:fld>
            <a:endParaRPr lang="en-US" altLang="en-US" dirty="0"/>
          </a:p>
        </p:txBody>
      </p:sp>
      <p:sp>
        <p:nvSpPr>
          <p:cNvPr id="4" name="Slide Image Placeholder 3"/>
          <p:cNvSpPr>
            <a:spLocks noGrp="1" noRot="1" noChangeAspect="1"/>
          </p:cNvSpPr>
          <p:nvPr>
            <p:ph type="sldImg" idx="2"/>
          </p:nvPr>
        </p:nvSpPr>
        <p:spPr>
          <a:xfrm>
            <a:off x="1103313" y="696913"/>
            <a:ext cx="4651375" cy="3489325"/>
          </a:xfrm>
          <a:prstGeom prst="rect">
            <a:avLst/>
          </a:prstGeom>
          <a:noFill/>
          <a:ln w="12700">
            <a:solidFill>
              <a:prstClr val="black"/>
            </a:solidFill>
          </a:ln>
        </p:spPr>
        <p:txBody>
          <a:bodyPr vert="horz" lIns="92798" tIns="46400" rIns="92798" bIns="46400" rtlCol="0" anchor="ctr"/>
          <a:lstStyle/>
          <a:p>
            <a:pPr lvl="0"/>
            <a:endParaRPr lang="en-US" noProof="0" dirty="0"/>
          </a:p>
        </p:txBody>
      </p:sp>
      <p:sp>
        <p:nvSpPr>
          <p:cNvPr id="5" name="Notes Placeholder 4"/>
          <p:cNvSpPr>
            <a:spLocks noGrp="1"/>
          </p:cNvSpPr>
          <p:nvPr>
            <p:ph type="body" sz="quarter" idx="3"/>
          </p:nvPr>
        </p:nvSpPr>
        <p:spPr>
          <a:xfrm>
            <a:off x="684213" y="4416425"/>
            <a:ext cx="5489575" cy="4183063"/>
          </a:xfrm>
          <a:prstGeom prst="rect">
            <a:avLst/>
          </a:prstGeom>
        </p:spPr>
        <p:txBody>
          <a:bodyPr vert="horz" lIns="92798" tIns="46400" rIns="92798" bIns="4640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2971800" cy="463550"/>
          </a:xfrm>
          <a:prstGeom prst="rect">
            <a:avLst/>
          </a:prstGeom>
        </p:spPr>
        <p:txBody>
          <a:bodyPr vert="horz" lIns="92798" tIns="46400" rIns="92798" bIns="46400"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31263"/>
            <a:ext cx="2971800" cy="463550"/>
          </a:xfrm>
          <a:prstGeom prst="rect">
            <a:avLst/>
          </a:prstGeom>
        </p:spPr>
        <p:txBody>
          <a:bodyPr vert="horz" wrap="square" lIns="92798" tIns="46400" rIns="92798" bIns="46400" numCol="1" anchor="b" anchorCtr="0" compatLnSpc="1">
            <a:prstTxWarp prst="textNoShape">
              <a:avLst/>
            </a:prstTxWarp>
          </a:bodyPr>
          <a:lstStyle>
            <a:lvl1pPr algn="r" eaLnBrk="1" hangingPunct="1">
              <a:defRPr sz="1200"/>
            </a:lvl1pPr>
          </a:lstStyle>
          <a:p>
            <a:pPr>
              <a:defRPr/>
            </a:pPr>
            <a:fld id="{CCE33F02-81F9-4515-9A82-6F0BB88E1565}" type="slidenum">
              <a:rPr lang="en-US" altLang="en-US"/>
              <a:pPr>
                <a:defRPr/>
              </a:pPr>
              <a:t>‹#›</a:t>
            </a:fld>
            <a:endParaRPr lang="en-US" altLang="en-US" dirty="0"/>
          </a:p>
        </p:txBody>
      </p:sp>
    </p:spTree>
    <p:extLst>
      <p:ext uri="{BB962C8B-B14F-4D97-AF65-F5344CB8AC3E}">
        <p14:creationId xmlns:p14="http://schemas.microsoft.com/office/powerpoint/2010/main" val="5362660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1</a:t>
            </a:fld>
            <a:endParaRPr lang="en-US" altLang="en-US" dirty="0" smtClean="0"/>
          </a:p>
        </p:txBody>
      </p:sp>
    </p:spTree>
    <p:extLst>
      <p:ext uri="{BB962C8B-B14F-4D97-AF65-F5344CB8AC3E}">
        <p14:creationId xmlns:p14="http://schemas.microsoft.com/office/powerpoint/2010/main" val="137764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201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the organizers.</a:t>
            </a:r>
            <a:r>
              <a:rPr lang="en-US" baseline="0" dirty="0" smtClean="0"/>
              <a:t> It is an honor to address HBCU’s that have and continue to have important impact delivering disproportionate minority college graduates, graduate students and advanced degree work force.</a:t>
            </a:r>
          </a:p>
          <a:p>
            <a:r>
              <a:rPr lang="en-US" baseline="0" dirty="0" smtClean="0"/>
              <a:t>Government contracting is an important opportunity for the private sector and can provide seed money to develop academic and community programs that serve institutional missions.  I hope to encourage and motivate you to exploit this resource to serve your mission and the mission of the funding source. I will cover four topics but the sole objective is to improve your understanding of and determination to use government contracts.  </a:t>
            </a:r>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9745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 that the government</a:t>
            </a:r>
            <a:r>
              <a:rPr lang="en-US" baseline="0" dirty="0" smtClean="0"/>
              <a:t> seeks to accomplish its work through contracting.</a:t>
            </a:r>
          </a:p>
          <a:p>
            <a:r>
              <a:rPr lang="en-US" baseline="0" dirty="0" smtClean="0"/>
              <a:t>As a COR developing the RFP, BAA, the overriding objective is to describe to potential offerors</a:t>
            </a:r>
            <a:r>
              <a:rPr lang="en-US" dirty="0" smtClean="0"/>
              <a:t>  </a:t>
            </a:r>
            <a:r>
              <a:rPr lang="en-US" baseline="0" dirty="0" smtClean="0"/>
              <a:t>what is needed. So the first caveat is to carefully read solicitations to understand what is sought and whether you are qualified to complete the required work. This requires focused attention to specific solicitation.  An institution dedicated to exploiting funding opportunities will direct resources to the review of government solicitations.  What is your mission, unique needs and resources and how does that overlap with potential funding sources. What is the academic mission? Is there community engagement? What are the strengths, weakness needs and opportunities.  Grants, Including SBIR are investigator initiated.  But in contracts the government is the initiator  . </a:t>
            </a:r>
          </a:p>
          <a:p>
            <a:endParaRPr lang="en-US" baseline="0" dirty="0" smtClean="0"/>
          </a:p>
          <a:p>
            <a:r>
              <a:rPr lang="en-US" baseline="0" dirty="0" smtClean="0"/>
              <a:t>It is useful for you to be familiar with NIH, IC an</a:t>
            </a:r>
            <a:r>
              <a:rPr lang="en-US" dirty="0" smtClean="0"/>
              <a:t>d </a:t>
            </a:r>
            <a:r>
              <a:rPr lang="en-US" baseline="0" dirty="0" smtClean="0"/>
              <a:t>office missions.  NHLBI, as an example has on its website its strategic visioning, process that includes input from the research community at large.</a:t>
            </a:r>
            <a:r>
              <a:rPr lang="en-US" dirty="0" smtClean="0"/>
              <a:t> You can join a list serve based on interest.</a:t>
            </a:r>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4595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selected a solicitation your work begins.  You will develop both a technical and business proposal.  While the solicitation states what is needed, the offerors will detail how the work is to be accomplished.  The proposal must match thoroughly address the SOW.  The response addressing each requirement of the SOW must be aligned and fulfill evaluation criteria.  Each criterion provides metrics  and is  weighted . Peer review scores proposals based on the evaluation criteria.</a:t>
            </a:r>
          </a:p>
          <a:p>
            <a:endParaRPr lang="en-US" dirty="0"/>
          </a:p>
          <a:p>
            <a:r>
              <a:rPr lang="en-US" dirty="0" smtClean="0"/>
              <a:t>What is valued? Innovation, Experience, Track record </a:t>
            </a:r>
          </a:p>
          <a:p>
            <a:r>
              <a:rPr lang="en-US" dirty="0" smtClean="0"/>
              <a:t>If you are nor sure, seek clarification from the CO.</a:t>
            </a:r>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2095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Institute of Biomedical Imaging and Bioengineering </a:t>
            </a:r>
          </a:p>
          <a:p>
            <a:endParaRPr lang="en-US" dirty="0"/>
          </a:p>
          <a:p>
            <a:r>
              <a:rPr lang="en-US" dirty="0"/>
              <a:t>In the current contract : three JHS collaborating Institutions with a Data Coordinating Center with a Community Outreach Office at Jackson State University, an Undergraduate Training Center at Tougaloo College (both historically Black institutions), and </a:t>
            </a:r>
          </a:p>
          <a:p>
            <a:r>
              <a:rPr lang="en-US" dirty="0"/>
              <a:t>a Exam/Data Acquisition Center at the University of Mississippi Medical Center</a:t>
            </a:r>
          </a:p>
          <a:p>
            <a:endParaRPr lang="en-US" dirty="0"/>
          </a:p>
          <a:p>
            <a:r>
              <a:rPr lang="en-US" dirty="0"/>
              <a:t>In the renewal there will be in addition- a (stand alone) Community Outreach Center and a Graduate level Training Center</a:t>
            </a:r>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2127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 few</a:t>
            </a:r>
            <a:r>
              <a:rPr lang="en-US" baseline="0" dirty="0" smtClean="0"/>
              <a:t> </a:t>
            </a:r>
            <a:r>
              <a:rPr lang="en-US" dirty="0" smtClean="0"/>
              <a:t>resources available. Google is an excellent search engine</a:t>
            </a:r>
            <a:r>
              <a:rPr lang="en-US" baseline="0" dirty="0" smtClean="0"/>
              <a:t> to identify opportunities and resources.</a:t>
            </a:r>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8186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155" eaLnBrk="0" hangingPunct="0">
              <a:defRPr sz="2000">
                <a:solidFill>
                  <a:schemeClr val="tx2"/>
                </a:solidFill>
                <a:latin typeface="Tahoma" pitchFamily="34" charset="0"/>
              </a:defRPr>
            </a:lvl1pPr>
            <a:lvl2pPr marL="746813" indent="-287236" defTabSz="844155" eaLnBrk="0" hangingPunct="0">
              <a:defRPr sz="2000">
                <a:solidFill>
                  <a:schemeClr val="tx2"/>
                </a:solidFill>
                <a:latin typeface="Tahoma" pitchFamily="34" charset="0"/>
              </a:defRPr>
            </a:lvl2pPr>
            <a:lvl3pPr marL="1148944" indent="-229789" defTabSz="844155" eaLnBrk="0" hangingPunct="0">
              <a:defRPr sz="2000">
                <a:solidFill>
                  <a:schemeClr val="tx2"/>
                </a:solidFill>
                <a:latin typeface="Tahoma" pitchFamily="34" charset="0"/>
              </a:defRPr>
            </a:lvl3pPr>
            <a:lvl4pPr marL="1608521" indent="-229789" defTabSz="844155" eaLnBrk="0" hangingPunct="0">
              <a:defRPr sz="2000">
                <a:solidFill>
                  <a:schemeClr val="tx2"/>
                </a:solidFill>
                <a:latin typeface="Tahoma" pitchFamily="34" charset="0"/>
              </a:defRPr>
            </a:lvl4pPr>
            <a:lvl5pPr marL="2068098" indent="-229789" defTabSz="844155" eaLnBrk="0" hangingPunct="0">
              <a:defRPr sz="2000">
                <a:solidFill>
                  <a:schemeClr val="tx2"/>
                </a:solidFill>
                <a:latin typeface="Tahoma" pitchFamily="34" charset="0"/>
              </a:defRPr>
            </a:lvl5pPr>
            <a:lvl6pPr marL="2527676" indent="-229789" defTabSz="844155" eaLnBrk="0" fontAlgn="base" hangingPunct="0">
              <a:spcBef>
                <a:spcPct val="0"/>
              </a:spcBef>
              <a:spcAft>
                <a:spcPct val="0"/>
              </a:spcAft>
              <a:defRPr sz="2000">
                <a:solidFill>
                  <a:schemeClr val="tx2"/>
                </a:solidFill>
                <a:latin typeface="Tahoma" pitchFamily="34" charset="0"/>
              </a:defRPr>
            </a:lvl6pPr>
            <a:lvl7pPr marL="2987253" indent="-229789" defTabSz="844155" eaLnBrk="0" fontAlgn="base" hangingPunct="0">
              <a:spcBef>
                <a:spcPct val="0"/>
              </a:spcBef>
              <a:spcAft>
                <a:spcPct val="0"/>
              </a:spcAft>
              <a:defRPr sz="2000">
                <a:solidFill>
                  <a:schemeClr val="tx2"/>
                </a:solidFill>
                <a:latin typeface="Tahoma" pitchFamily="34" charset="0"/>
              </a:defRPr>
            </a:lvl7pPr>
            <a:lvl8pPr marL="3446831" indent="-229789" defTabSz="844155" eaLnBrk="0" fontAlgn="base" hangingPunct="0">
              <a:spcBef>
                <a:spcPct val="0"/>
              </a:spcBef>
              <a:spcAft>
                <a:spcPct val="0"/>
              </a:spcAft>
              <a:defRPr sz="2000">
                <a:solidFill>
                  <a:schemeClr val="tx2"/>
                </a:solidFill>
                <a:latin typeface="Tahoma" pitchFamily="34" charset="0"/>
              </a:defRPr>
            </a:lvl8pPr>
            <a:lvl9pPr marL="3906408" indent="-229789" defTabSz="844155" eaLnBrk="0" fontAlgn="base" hangingPunct="0">
              <a:spcBef>
                <a:spcPct val="0"/>
              </a:spcBef>
              <a:spcAft>
                <a:spcPct val="0"/>
              </a:spcAft>
              <a:defRPr sz="2000">
                <a:solidFill>
                  <a:schemeClr val="tx2"/>
                </a:solidFill>
                <a:latin typeface="Tahoma" pitchFamily="34" charset="0"/>
              </a:defRPr>
            </a:lvl9pPr>
          </a:lstStyle>
          <a:p>
            <a:pPr eaLnBrk="1" hangingPunct="1"/>
            <a:fld id="{AA985528-6E7E-4054-A337-DF0D5673D465}" type="slidenum">
              <a:rPr lang="en-US" sz="1100">
                <a:solidFill>
                  <a:srgbClr val="000000"/>
                </a:solidFill>
              </a:rPr>
              <a:pPr eaLnBrk="1" hangingPunct="1"/>
              <a:t>27</a:t>
            </a:fld>
            <a:endParaRPr lang="en-US" sz="1100"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8219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155" eaLnBrk="0" hangingPunct="0">
              <a:defRPr sz="2000">
                <a:solidFill>
                  <a:schemeClr val="tx2"/>
                </a:solidFill>
                <a:latin typeface="Tahoma" pitchFamily="34" charset="0"/>
              </a:defRPr>
            </a:lvl1pPr>
            <a:lvl2pPr marL="746813" indent="-287236" defTabSz="844155" eaLnBrk="0" hangingPunct="0">
              <a:defRPr sz="2000">
                <a:solidFill>
                  <a:schemeClr val="tx2"/>
                </a:solidFill>
                <a:latin typeface="Tahoma" pitchFamily="34" charset="0"/>
              </a:defRPr>
            </a:lvl2pPr>
            <a:lvl3pPr marL="1148944" indent="-229789" defTabSz="844155" eaLnBrk="0" hangingPunct="0">
              <a:defRPr sz="2000">
                <a:solidFill>
                  <a:schemeClr val="tx2"/>
                </a:solidFill>
                <a:latin typeface="Tahoma" pitchFamily="34" charset="0"/>
              </a:defRPr>
            </a:lvl3pPr>
            <a:lvl4pPr marL="1608521" indent="-229789" defTabSz="844155" eaLnBrk="0" hangingPunct="0">
              <a:defRPr sz="2000">
                <a:solidFill>
                  <a:schemeClr val="tx2"/>
                </a:solidFill>
                <a:latin typeface="Tahoma" pitchFamily="34" charset="0"/>
              </a:defRPr>
            </a:lvl4pPr>
            <a:lvl5pPr marL="2068098" indent="-229789" defTabSz="844155" eaLnBrk="0" hangingPunct="0">
              <a:defRPr sz="2000">
                <a:solidFill>
                  <a:schemeClr val="tx2"/>
                </a:solidFill>
                <a:latin typeface="Tahoma" pitchFamily="34" charset="0"/>
              </a:defRPr>
            </a:lvl5pPr>
            <a:lvl6pPr marL="2527676" indent="-229789" defTabSz="844155" eaLnBrk="0" fontAlgn="base" hangingPunct="0">
              <a:spcBef>
                <a:spcPct val="0"/>
              </a:spcBef>
              <a:spcAft>
                <a:spcPct val="0"/>
              </a:spcAft>
              <a:defRPr sz="2000">
                <a:solidFill>
                  <a:schemeClr val="tx2"/>
                </a:solidFill>
                <a:latin typeface="Tahoma" pitchFamily="34" charset="0"/>
              </a:defRPr>
            </a:lvl6pPr>
            <a:lvl7pPr marL="2987253" indent="-229789" defTabSz="844155" eaLnBrk="0" fontAlgn="base" hangingPunct="0">
              <a:spcBef>
                <a:spcPct val="0"/>
              </a:spcBef>
              <a:spcAft>
                <a:spcPct val="0"/>
              </a:spcAft>
              <a:defRPr sz="2000">
                <a:solidFill>
                  <a:schemeClr val="tx2"/>
                </a:solidFill>
                <a:latin typeface="Tahoma" pitchFamily="34" charset="0"/>
              </a:defRPr>
            </a:lvl7pPr>
            <a:lvl8pPr marL="3446831" indent="-229789" defTabSz="844155" eaLnBrk="0" fontAlgn="base" hangingPunct="0">
              <a:spcBef>
                <a:spcPct val="0"/>
              </a:spcBef>
              <a:spcAft>
                <a:spcPct val="0"/>
              </a:spcAft>
              <a:defRPr sz="2000">
                <a:solidFill>
                  <a:schemeClr val="tx2"/>
                </a:solidFill>
                <a:latin typeface="Tahoma" pitchFamily="34" charset="0"/>
              </a:defRPr>
            </a:lvl8pPr>
            <a:lvl9pPr marL="3906408" indent="-229789" defTabSz="844155" eaLnBrk="0" fontAlgn="base" hangingPunct="0">
              <a:spcBef>
                <a:spcPct val="0"/>
              </a:spcBef>
              <a:spcAft>
                <a:spcPct val="0"/>
              </a:spcAft>
              <a:defRPr sz="2000">
                <a:solidFill>
                  <a:schemeClr val="tx2"/>
                </a:solidFill>
                <a:latin typeface="Tahoma" pitchFamily="34" charset="0"/>
              </a:defRPr>
            </a:lvl9pPr>
          </a:lstStyle>
          <a:p>
            <a:pPr eaLnBrk="1" hangingPunct="1"/>
            <a:fld id="{AAFB41B9-154B-4A7B-A3B3-0CEFEDF91292}" type="slidenum">
              <a:rPr lang="en-US" sz="1100">
                <a:solidFill>
                  <a:srgbClr val="000000"/>
                </a:solidFill>
              </a:rPr>
              <a:pPr eaLnBrk="1" hangingPunct="1"/>
              <a:t>32</a:t>
            </a:fld>
            <a:endParaRPr lang="en-US" sz="1100" dirty="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23225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33</a:t>
            </a:fld>
            <a:endParaRPr lang="en-US" altLang="en-US" dirty="0" smtClean="0"/>
          </a:p>
        </p:txBody>
      </p:sp>
    </p:spTree>
    <p:extLst>
      <p:ext uri="{BB962C8B-B14F-4D97-AF65-F5344CB8AC3E}">
        <p14:creationId xmlns:p14="http://schemas.microsoft.com/office/powerpoint/2010/main" val="60815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35</a:t>
            </a:fld>
            <a:endParaRPr lang="en-US" altLang="en-US" dirty="0" smtClean="0"/>
          </a:p>
        </p:txBody>
      </p:sp>
    </p:spTree>
    <p:extLst>
      <p:ext uri="{BB962C8B-B14F-4D97-AF65-F5344CB8AC3E}">
        <p14:creationId xmlns:p14="http://schemas.microsoft.com/office/powerpoint/2010/main" val="352876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2</a:t>
            </a:fld>
            <a:endParaRPr lang="en-US" altLang="en-US" dirty="0" smtClean="0"/>
          </a:p>
        </p:txBody>
      </p:sp>
    </p:spTree>
    <p:extLst>
      <p:ext uri="{BB962C8B-B14F-4D97-AF65-F5344CB8AC3E}">
        <p14:creationId xmlns:p14="http://schemas.microsoft.com/office/powerpoint/2010/main" val="109432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37</a:t>
            </a:fld>
            <a:endParaRPr lang="en-US" altLang="en-US" dirty="0" smtClean="0"/>
          </a:p>
        </p:txBody>
      </p:sp>
    </p:spTree>
    <p:extLst>
      <p:ext uri="{BB962C8B-B14F-4D97-AF65-F5344CB8AC3E}">
        <p14:creationId xmlns:p14="http://schemas.microsoft.com/office/powerpoint/2010/main" val="110192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38</a:t>
            </a:fld>
            <a:endParaRPr lang="en-US" altLang="en-US" dirty="0" smtClean="0"/>
          </a:p>
        </p:txBody>
      </p:sp>
    </p:spTree>
    <p:extLst>
      <p:ext uri="{BB962C8B-B14F-4D97-AF65-F5344CB8AC3E}">
        <p14:creationId xmlns:p14="http://schemas.microsoft.com/office/powerpoint/2010/main" val="189747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3</a:t>
            </a:fld>
            <a:endParaRPr lang="en-US" altLang="en-US" dirty="0" smtClean="0"/>
          </a:p>
        </p:txBody>
      </p:sp>
    </p:spTree>
    <p:extLst>
      <p:ext uri="{BB962C8B-B14F-4D97-AF65-F5344CB8AC3E}">
        <p14:creationId xmlns:p14="http://schemas.microsoft.com/office/powerpoint/2010/main" val="385615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36289-A298-4125-B06D-1F892C96EC33}" type="slidenum">
              <a:rPr lang="en-US" altLang="en-US" smtClean="0"/>
              <a:pPr/>
              <a:t>4</a:t>
            </a:fld>
            <a:endParaRPr lang="en-US" altLang="en-US" dirty="0" smtClean="0"/>
          </a:p>
        </p:txBody>
      </p:sp>
    </p:spTree>
    <p:extLst>
      <p:ext uri="{BB962C8B-B14F-4D97-AF65-F5344CB8AC3E}">
        <p14:creationId xmlns:p14="http://schemas.microsoft.com/office/powerpoint/2010/main" val="153037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solidFill>
                  <a:srgbClr val="000000"/>
                </a:solidFill>
              </a:rPr>
              <a:pPr/>
              <a:t>6</a:t>
            </a:fld>
            <a:endParaRPr lang="en-US" dirty="0">
              <a:solidFill>
                <a:srgbClr val="000000"/>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266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DEF0A0-8ECC-4121-AE38-5054D0D41C27}" type="slidenum">
              <a:rPr lang="en-US">
                <a:solidFill>
                  <a:srgbClr val="000000"/>
                </a:solidFill>
              </a:rPr>
              <a:pPr/>
              <a:t>12</a:t>
            </a:fld>
            <a:endParaRPr lang="en-US" dirty="0">
              <a:solidFill>
                <a:srgbClr val="000000"/>
              </a:solidFill>
            </a:endParaRPr>
          </a:p>
        </p:txBody>
      </p:sp>
      <p:sp>
        <p:nvSpPr>
          <p:cNvPr id="1130498" name="Rectangle 2"/>
          <p:cNvSpPr>
            <a:spLocks noGrp="1" noRot="1" noChangeAspect="1" noChangeArrowheads="1" noTextEdit="1"/>
          </p:cNvSpPr>
          <p:nvPr>
            <p:ph type="sldImg"/>
          </p:nvPr>
        </p:nvSpPr>
        <p:spPr>
          <a:xfrm>
            <a:off x="1174750" y="698500"/>
            <a:ext cx="4600575" cy="3451225"/>
          </a:xfrm>
          <a:ln/>
        </p:spPr>
      </p:sp>
      <p:sp>
        <p:nvSpPr>
          <p:cNvPr id="1130499" name="Rectangle 3"/>
          <p:cNvSpPr>
            <a:spLocks noGrp="1" noChangeArrowheads="1"/>
          </p:cNvSpPr>
          <p:nvPr>
            <p:ph type="body" idx="1"/>
          </p:nvPr>
        </p:nvSpPr>
        <p:spPr>
          <a:xfrm>
            <a:off x="926678" y="4387336"/>
            <a:ext cx="5096722" cy="4155836"/>
          </a:xfrm>
        </p:spPr>
        <p:txBody>
          <a:bodyPr/>
          <a:lstStyle/>
          <a:p>
            <a:endParaRPr lang="en-US" dirty="0"/>
          </a:p>
        </p:txBody>
      </p:sp>
    </p:spTree>
    <p:extLst>
      <p:ext uri="{BB962C8B-B14F-4D97-AF65-F5344CB8AC3E}">
        <p14:creationId xmlns:p14="http://schemas.microsoft.com/office/powerpoint/2010/main" val="28504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1D66A-EC21-411E-91D9-AC5DC3468075}"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98396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Rot="1" noChangeAspect="1" noChangeArrowheads="1" noTextEdit="1"/>
          </p:cNvSpPr>
          <p:nvPr>
            <p:ph type="sldImg"/>
          </p:nvPr>
        </p:nvSpPr>
        <p:spPr>
          <a:xfrm>
            <a:off x="1176338" y="698500"/>
            <a:ext cx="4598987" cy="3449638"/>
          </a:xfrm>
          <a:ln cap="flat">
            <a:solidFill>
              <a:schemeClr val="tx1"/>
            </a:solidFill>
          </a:ln>
        </p:spPr>
      </p:sp>
      <p:sp>
        <p:nvSpPr>
          <p:cNvPr id="1012739" name="Rectangle 3"/>
          <p:cNvSpPr>
            <a:spLocks noGrp="1" noChangeArrowheads="1"/>
          </p:cNvSpPr>
          <p:nvPr>
            <p:ph type="body" idx="1"/>
          </p:nvPr>
        </p:nvSpPr>
        <p:spPr>
          <a:xfrm>
            <a:off x="928289" y="4385535"/>
            <a:ext cx="5093504" cy="4157836"/>
          </a:xfrm>
          <a:ln/>
        </p:spPr>
        <p:txBody>
          <a:bodyPr lIns="92434" tIns="45435" rIns="92434" bIns="45435"/>
          <a:lstStyle/>
          <a:p>
            <a:endParaRPr lang="en-US" dirty="0"/>
          </a:p>
        </p:txBody>
      </p:sp>
    </p:spTree>
    <p:extLst>
      <p:ext uri="{BB962C8B-B14F-4D97-AF65-F5344CB8AC3E}">
        <p14:creationId xmlns:p14="http://schemas.microsoft.com/office/powerpoint/2010/main" val="77096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325935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Master" Target="../slideMasters/slideMaster7.xml"/><Relationship Id="rId5" Type="http://schemas.openxmlformats.org/officeDocument/2006/relationships/image" Target="../media/image10.gif"/><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3222"/>
            <a:ext cx="7772400" cy="646331"/>
          </a:xfrm>
          <a:prstGeom prst="rect">
            <a:avLst/>
          </a:prstGeom>
        </p:spPr>
        <p:txBody>
          <a:bodyPr>
            <a:spAutoFit/>
          </a:bodyPr>
          <a:lstStyle/>
          <a:p>
            <a:endParaRPr lang="en-US" dirty="0"/>
          </a:p>
        </p:txBody>
      </p:sp>
      <p:sp>
        <p:nvSpPr>
          <p:cNvPr id="3" name="Subtitle 2"/>
          <p:cNvSpPr>
            <a:spLocks noGrp="1"/>
          </p:cNvSpPr>
          <p:nvPr>
            <p:ph type="subTitle" idx="1"/>
          </p:nvPr>
        </p:nvSpPr>
        <p:spPr>
          <a:xfrm>
            <a:off x="990600" y="3962400"/>
            <a:ext cx="7315200" cy="533400"/>
          </a:xfrm>
          <a:prstGeom prst="rect">
            <a:avLst/>
          </a:prstGeom>
        </p:spPr>
        <p:txBody>
          <a:bodyPr anchor="ctr">
            <a:sp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10"/>
          <p:cNvSpPr>
            <a:spLocks noGrp="1"/>
          </p:cNvSpPr>
          <p:nvPr>
            <p:ph type="body" sz="quarter" idx="13"/>
          </p:nvPr>
        </p:nvSpPr>
        <p:spPr>
          <a:xfrm>
            <a:off x="990600" y="4572000"/>
            <a:ext cx="7315200" cy="609600"/>
          </a:xfrm>
        </p:spPr>
        <p:txBody>
          <a:bodyPr>
            <a:normAutofit/>
          </a:bodyPr>
          <a:lstStyle>
            <a:lvl1pPr marL="0" indent="0" algn="ctr">
              <a:buFontTx/>
              <a:buNone/>
              <a:defRPr sz="2400" i="1">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smtClean="0"/>
              <a:t>Click to edit Master text styles</a:t>
            </a:r>
          </a:p>
        </p:txBody>
      </p:sp>
      <p:sp>
        <p:nvSpPr>
          <p:cNvPr id="12" name="Text Placeholder 10"/>
          <p:cNvSpPr>
            <a:spLocks noGrp="1"/>
          </p:cNvSpPr>
          <p:nvPr>
            <p:ph type="body" sz="quarter" idx="14"/>
          </p:nvPr>
        </p:nvSpPr>
        <p:spPr>
          <a:xfrm>
            <a:off x="990600" y="5257800"/>
            <a:ext cx="7315200" cy="609600"/>
          </a:xfrm>
        </p:spPr>
        <p:txBody>
          <a:bodyPr anchor="ctr">
            <a:normAutofit/>
          </a:bodyPr>
          <a:lstStyle>
            <a:lvl1pPr marL="0" indent="0" algn="ctr">
              <a:buFontTx/>
              <a:buNone/>
              <a:defRPr sz="2000" i="0">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62D13442-AA39-4E63-BCAA-40599F5B2561}" type="datetime1">
              <a:rPr lang="en-US" altLang="en-US"/>
              <a:pPr>
                <a:defRPr/>
              </a:pPr>
              <a:t>2/25/2016</a:t>
            </a:fld>
            <a:endParaRPr lang="en-US" altLang="en-US" dirty="0"/>
          </a:p>
        </p:txBody>
      </p:sp>
      <p:sp>
        <p:nvSpPr>
          <p:cNvPr id="7" name="Footer Placeholder 4"/>
          <p:cNvSpPr>
            <a:spLocks noGrp="1"/>
          </p:cNvSpPr>
          <p:nvPr>
            <p:ph type="ftr" sz="quarter" idx="16"/>
          </p:nvPr>
        </p:nvSpPr>
        <p:spPr/>
        <p:txBody>
          <a:bodyPr/>
          <a:lstStyle>
            <a:lvl1pPr>
              <a:defRPr/>
            </a:lvl1pPr>
          </a:lstStyle>
          <a:p>
            <a:pPr>
              <a:defRPr/>
            </a:pPr>
            <a:endParaRPr lang="en-US" dirty="0"/>
          </a:p>
        </p:txBody>
      </p:sp>
      <p:sp>
        <p:nvSpPr>
          <p:cNvPr id="8" name="Slide Number Placeholder 5"/>
          <p:cNvSpPr>
            <a:spLocks noGrp="1"/>
          </p:cNvSpPr>
          <p:nvPr>
            <p:ph type="sldNum" sz="quarter" idx="17"/>
          </p:nvPr>
        </p:nvSpPr>
        <p:spPr/>
        <p:txBody>
          <a:bodyPr/>
          <a:lstStyle>
            <a:lvl1pPr>
              <a:defRPr/>
            </a:lvl1pPr>
          </a:lstStyle>
          <a:p>
            <a:pPr>
              <a:defRPr/>
            </a:pPr>
            <a:fld id="{717988C7-F26F-43A9-9270-0EAA890FD1BA}" type="slidenum">
              <a:rPr lang="en-US" altLang="en-US"/>
              <a:pPr>
                <a:defRPr/>
              </a:pPr>
              <a:t>‹#›</a:t>
            </a:fld>
            <a:endParaRPr lang="en-US" altLang="en-US" dirty="0"/>
          </a:p>
        </p:txBody>
      </p:sp>
    </p:spTree>
    <p:extLst>
      <p:ext uri="{BB962C8B-B14F-4D97-AF65-F5344CB8AC3E}">
        <p14:creationId xmlns:p14="http://schemas.microsoft.com/office/powerpoint/2010/main" val="425627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764587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8327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351371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4924"/>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9130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102535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6022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5057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55986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93952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898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3923397-CB58-4263-9856-CDDA02B82E9D}" type="datetime1">
              <a:rPr lang="en-US" altLang="en-US"/>
              <a:pPr>
                <a:defRPr/>
              </a:pPr>
              <a:t>2/25/2016</a:t>
            </a:fld>
            <a:endParaRPr lang="en-US" alt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C7433A-F312-4462-8114-7C34CF2FD677}" type="slidenum">
              <a:rPr lang="en-US" altLang="en-US"/>
              <a:pPr>
                <a:defRPr/>
              </a:pPr>
              <a:t>‹#›</a:t>
            </a:fld>
            <a:endParaRPr lang="en-US" altLang="en-US" dirty="0"/>
          </a:p>
        </p:txBody>
      </p:sp>
    </p:spTree>
    <p:extLst>
      <p:ext uri="{BB962C8B-B14F-4D97-AF65-F5344CB8AC3E}">
        <p14:creationId xmlns:p14="http://schemas.microsoft.com/office/powerpoint/2010/main" val="665251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62705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914877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7796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173971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4924"/>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47161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99157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698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42148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89370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712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9" name="Content Placeholder 2"/>
          <p:cNvSpPr>
            <a:spLocks noGrp="1"/>
          </p:cNvSpPr>
          <p:nvPr>
            <p:ph sz="half" idx="13"/>
          </p:nvPr>
        </p:nvSpPr>
        <p:spPr>
          <a:xfrm>
            <a:off x="4648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4"/>
          </p:nvPr>
        </p:nvSpPr>
        <p:spPr/>
        <p:txBody>
          <a:bodyPr/>
          <a:lstStyle>
            <a:lvl1pPr>
              <a:defRPr/>
            </a:lvl1pPr>
          </a:lstStyle>
          <a:p>
            <a:pPr>
              <a:defRPr/>
            </a:pPr>
            <a:fld id="{A13F9240-4C51-4123-9A64-941B3F439630}" type="datetime1">
              <a:rPr lang="en-US" altLang="en-US"/>
              <a:pPr>
                <a:defRPr/>
              </a:pPr>
              <a:t>2/25/2016</a:t>
            </a:fld>
            <a:endParaRPr lang="en-US" altLang="en-US" dirty="0"/>
          </a:p>
        </p:txBody>
      </p:sp>
      <p:sp>
        <p:nvSpPr>
          <p:cNvPr id="6" name="Footer Placeholder 5"/>
          <p:cNvSpPr>
            <a:spLocks noGrp="1"/>
          </p:cNvSpPr>
          <p:nvPr>
            <p:ph type="ftr" sz="quarter" idx="15"/>
          </p:nvPr>
        </p:nvSpPr>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F33838AB-E5AA-4252-B818-14BA525464A4}" type="slidenum">
              <a:rPr lang="en-US" altLang="en-US"/>
              <a:pPr>
                <a:defRPr/>
              </a:pPr>
              <a:t>‹#›</a:t>
            </a:fld>
            <a:endParaRPr lang="en-US" altLang="en-US" dirty="0"/>
          </a:p>
        </p:txBody>
      </p:sp>
    </p:spTree>
    <p:extLst>
      <p:ext uri="{BB962C8B-B14F-4D97-AF65-F5344CB8AC3E}">
        <p14:creationId xmlns:p14="http://schemas.microsoft.com/office/powerpoint/2010/main" val="298989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5918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46765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194521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88491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800600"/>
          </a:xfrm>
        </p:spPr>
        <p:txBody>
          <a:bodyPr/>
          <a:lstStyle>
            <a:lvl1pPr>
              <a:defRPr sz="2400"/>
            </a:lvl1pPr>
            <a:lvl2pPr>
              <a:defRPr sz="2200">
                <a:solidFill>
                  <a:schemeClr val="accent3">
                    <a:lumMod val="25000"/>
                  </a:schemeClr>
                </a:solidFill>
              </a:defRPr>
            </a:lvl2pPr>
            <a:lvl3pPr>
              <a:defRPr sz="1800">
                <a:solidFill>
                  <a:schemeClr val="accent3">
                    <a:lumMod val="25000"/>
                  </a:schemeClr>
                </a:solidFill>
              </a:defRPr>
            </a:lvl3pPr>
            <a:lvl4pPr>
              <a:defRPr sz="1800">
                <a:solidFill>
                  <a:schemeClr val="accent3">
                    <a:lumMod val="25000"/>
                  </a:schemeClr>
                </a:solidFill>
              </a:defRPr>
            </a:lvl4pPr>
            <a:lvl5pPr>
              <a:defRPr sz="1800">
                <a:solidFill>
                  <a:schemeClr val="accent3">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57341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4924"/>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96933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951427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18373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09787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157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3646"/>
            <a:ext cx="4040188"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623646"/>
            <a:ext cx="4041775"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smtClean="0"/>
              <a:t>Click to edit Master title style</a:t>
            </a:r>
            <a:endParaRPr lang="en-US" dirty="0"/>
          </a:p>
        </p:txBody>
      </p:sp>
      <p:sp>
        <p:nvSpPr>
          <p:cNvPr id="11" name="Content Placeholder 2"/>
          <p:cNvSpPr>
            <a:spLocks noGrp="1"/>
          </p:cNvSpPr>
          <p:nvPr>
            <p:ph sz="half" idx="13"/>
          </p:nvPr>
        </p:nvSpPr>
        <p:spPr>
          <a:xfrm>
            <a:off x="457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648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5"/>
          </p:nvPr>
        </p:nvSpPr>
        <p:spPr/>
        <p:txBody>
          <a:bodyPr/>
          <a:lstStyle>
            <a:lvl1pPr>
              <a:defRPr/>
            </a:lvl1pPr>
          </a:lstStyle>
          <a:p>
            <a:pPr>
              <a:defRPr/>
            </a:pPr>
            <a:fld id="{FE3DB55A-512E-4989-AF91-80A40BE135BA}" type="datetime1">
              <a:rPr lang="en-US" altLang="en-US"/>
              <a:pPr>
                <a:defRPr/>
              </a:pPr>
              <a:t>2/25/2016</a:t>
            </a:fld>
            <a:endParaRPr lang="en-US" altLang="en-US" dirty="0"/>
          </a:p>
        </p:txBody>
      </p:sp>
      <p:sp>
        <p:nvSpPr>
          <p:cNvPr id="8" name="Footer Placeholder 7"/>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7"/>
          </p:nvPr>
        </p:nvSpPr>
        <p:spPr/>
        <p:txBody>
          <a:bodyPr/>
          <a:lstStyle>
            <a:lvl1pPr>
              <a:defRPr/>
            </a:lvl1pPr>
          </a:lstStyle>
          <a:p>
            <a:pPr>
              <a:defRPr/>
            </a:pPr>
            <a:fld id="{19EF477B-6998-448A-BE17-61EDD25EF408}" type="slidenum">
              <a:rPr lang="en-US" altLang="en-US"/>
              <a:pPr>
                <a:defRPr/>
              </a:pPr>
              <a:t>‹#›</a:t>
            </a:fld>
            <a:endParaRPr lang="en-US" altLang="en-US" dirty="0"/>
          </a:p>
        </p:txBody>
      </p:sp>
    </p:spTree>
    <p:extLst>
      <p:ext uri="{BB962C8B-B14F-4D97-AF65-F5344CB8AC3E}">
        <p14:creationId xmlns:p14="http://schemas.microsoft.com/office/powerpoint/2010/main" val="1537869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1979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31523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82AFAF-5A4B-5C47-B403-1AB532082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00852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583324-AE1C-3546-A724-4BA4670D79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2087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468414-309D-1545-8516-4272FDA8BB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3058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E19172-03F7-3348-B569-171F002506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3832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D1C1EC-6680-9B4C-AC2B-20645CBFBE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439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03D29F-C580-5C4D-AAA1-94293C4E92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086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0544C4-E35C-7145-8F0C-14E842E56F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0233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8BE5A4-5F52-0141-A746-9964904CDF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6A90203-5976-4090-A22A-7AA6E3D7F9D5}" type="datetime1">
              <a:rPr lang="en-US" altLang="en-US"/>
              <a:pPr>
                <a:defRPr/>
              </a:pPr>
              <a:t>2/25/2016</a:t>
            </a:fld>
            <a:endParaRPr lang="en-US" alt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27B3FDCB-4253-485E-ACCB-52F24DA1546E}" type="slidenum">
              <a:rPr lang="en-US" altLang="en-US"/>
              <a:pPr>
                <a:defRPr/>
              </a:pPr>
              <a:t>‹#›</a:t>
            </a:fld>
            <a:endParaRPr lang="en-US" altLang="en-US" dirty="0"/>
          </a:p>
        </p:txBody>
      </p:sp>
    </p:spTree>
    <p:extLst>
      <p:ext uri="{BB962C8B-B14F-4D97-AF65-F5344CB8AC3E}">
        <p14:creationId xmlns:p14="http://schemas.microsoft.com/office/powerpoint/2010/main" val="570121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03452-609A-F345-AAC0-1247A95021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423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C2B9A6-E7EC-9E4F-AB6A-26A4ED17DA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807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E4751-9A09-4A2D-99AF-ECFC77A6EC5F}" type="datetimeFigureOut">
              <a:rPr lang="en-US" smtClean="0">
                <a:solidFill>
                  <a:prstClr val="black">
                    <a:tint val="75000"/>
                  </a:prstClr>
                </a:solidFill>
              </a:rPr>
              <a:pPr/>
              <a:t>2/25/2016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A3F9C7-ECB9-D34A-8A58-3C7B9F2AE7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243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875" y="0"/>
            <a:ext cx="9159875" cy="6858000"/>
          </a:xfrm>
          <a:prstGeom prst="rect">
            <a:avLst/>
          </a:prstGeom>
        </p:spPr>
      </p:pic>
      <p:sp>
        <p:nvSpPr>
          <p:cNvPr id="10" name="Rectangle 45"/>
          <p:cNvSpPr>
            <a:spLocks noChangeArrowheads="1"/>
          </p:cNvSpPr>
          <p:nvPr userDrawn="1"/>
        </p:nvSpPr>
        <p:spPr bwMode="auto">
          <a:xfrm>
            <a:off x="-6998" y="0"/>
            <a:ext cx="9159876" cy="152400"/>
          </a:xfrm>
          <a:prstGeom prst="rect">
            <a:avLst/>
          </a:prstGeom>
          <a:solidFill>
            <a:srgbClr val="CC0000"/>
          </a:solidFill>
          <a:ln w="9525">
            <a:noFill/>
            <a:miter lim="800000"/>
            <a:headEnd/>
            <a:tailEnd/>
          </a:ln>
          <a:effectLst/>
        </p:spPr>
        <p:txBody>
          <a:bodyPr wrap="none" anchor="ctr"/>
          <a:lstStyle/>
          <a:p>
            <a:pPr defTabSz="457200" eaLnBrk="1" fontAlgn="auto" hangingPunct="1">
              <a:spcBef>
                <a:spcPts val="0"/>
              </a:spcBef>
              <a:spcAft>
                <a:spcPts val="0"/>
              </a:spcAft>
              <a:defRPr/>
            </a:pPr>
            <a:endParaRPr lang="en-US" dirty="0">
              <a:solidFill>
                <a:prstClr val="black"/>
              </a:solidFill>
              <a:latin typeface="Arial"/>
              <a:ea typeface="+mn-ea"/>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a:t>
            </a:r>
            <a:r>
              <a:rPr lang="en-US" dirty="0" smtClean="0"/>
              <a:t> add title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9153" y="6224522"/>
            <a:ext cx="1894128" cy="441614"/>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5697" y="6006580"/>
            <a:ext cx="693291" cy="699537"/>
          </a:xfrm>
          <a:prstGeom prst="rect">
            <a:avLst/>
          </a:prstGeom>
        </p:spPr>
      </p:pic>
    </p:spTree>
    <p:extLst>
      <p:ext uri="{BB962C8B-B14F-4D97-AF65-F5344CB8AC3E}">
        <p14:creationId xmlns:p14="http://schemas.microsoft.com/office/powerpoint/2010/main" val="1482076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solidFill>
                  <a:prstClr val="black"/>
                </a:solidFill>
              </a:rPr>
              <a:pPr>
                <a:defRPr/>
              </a:pPr>
              <a:t>‹#›</a:t>
            </a:fld>
            <a:endParaRPr lang="en-US" dirty="0">
              <a:solidFill>
                <a:prstClr val="black"/>
              </a:solidFill>
            </a:endParaRPr>
          </a:p>
        </p:txBody>
      </p:sp>
      <p:sp>
        <p:nvSpPr>
          <p:cNvPr id="9" name="Rectangle 36"/>
          <p:cNvSpPr>
            <a:spLocks noGrp="1" noChangeArrowheads="1"/>
          </p:cNvSpPr>
          <p:nvPr>
            <p:ph type="title" hasCustomPrompt="1"/>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spTree>
    <p:extLst>
      <p:ext uri="{BB962C8B-B14F-4D97-AF65-F5344CB8AC3E}">
        <p14:creationId xmlns:p14="http://schemas.microsoft.com/office/powerpoint/2010/main" val="3994943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solidFill>
                  <a:prstClr val="black"/>
                </a:solidFill>
              </a:rPr>
              <a:pPr>
                <a:defRPr/>
              </a:pPr>
              <a:t>‹#›</a:t>
            </a:fld>
            <a:endParaRPr lang="en-US" dirty="0">
              <a:solidFill>
                <a:prstClr val="black"/>
              </a:solidFill>
            </a:endParaRPr>
          </a:p>
        </p:txBody>
      </p:sp>
      <p:sp>
        <p:nvSpPr>
          <p:cNvPr id="4" name="Title 3"/>
          <p:cNvSpPr>
            <a:spLocks noGrp="1"/>
          </p:cNvSpPr>
          <p:nvPr>
            <p:ph type="title" hasCustomPrompt="1"/>
          </p:nvPr>
        </p:nvSpPr>
        <p:spPr>
          <a:xfrm>
            <a:off x="422275" y="144463"/>
            <a:ext cx="8294688" cy="846137"/>
          </a:xfrm>
        </p:spPr>
        <p:txBody>
          <a:bodyPr/>
          <a:lstStyle/>
          <a:p>
            <a:r>
              <a:rPr lang="en-US" dirty="0" smtClean="0"/>
              <a:t>Click to add title</a:t>
            </a:r>
            <a:endParaRPr lang="en-US" dirty="0"/>
          </a:p>
        </p:txBody>
      </p:sp>
      <p:sp>
        <p:nvSpPr>
          <p:cNvPr id="6" name="Picture Placeholder 5"/>
          <p:cNvSpPr>
            <a:spLocks noGrp="1"/>
          </p:cNvSpPr>
          <p:nvPr>
            <p:ph type="pic" sz="quarter" idx="11"/>
          </p:nvPr>
        </p:nvSpPr>
        <p:spPr>
          <a:xfrm>
            <a:off x="482600" y="1357313"/>
            <a:ext cx="8234363"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482600" y="5854700"/>
            <a:ext cx="8234363"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extLst>
      <p:ext uri="{BB962C8B-B14F-4D97-AF65-F5344CB8AC3E}">
        <p14:creationId xmlns:p14="http://schemas.microsoft.com/office/powerpoint/2010/main" val="449472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10044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50772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710" y="196347"/>
            <a:ext cx="8229600" cy="7257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26731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5715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24B11D5-F082-4DCF-9944-E3C9F3C82A2A}" type="datetime1">
              <a:rPr lang="en-US" altLang="en-US"/>
              <a:pPr>
                <a:defRPr/>
              </a:pPr>
              <a:t>2/25/2016</a:t>
            </a:fld>
            <a:endParaRPr lang="en-US" alt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A91E543-38F6-4634-A7A9-DF697E68DD6D}" type="slidenum">
              <a:rPr lang="en-US" altLang="en-US"/>
              <a:pPr>
                <a:defRPr/>
              </a:pPr>
              <a:t>‹#›</a:t>
            </a:fld>
            <a:endParaRPr lang="en-US" altLang="en-US" dirty="0"/>
          </a:p>
        </p:txBody>
      </p:sp>
    </p:spTree>
    <p:extLst>
      <p:ext uri="{BB962C8B-B14F-4D97-AF65-F5344CB8AC3E}">
        <p14:creationId xmlns:p14="http://schemas.microsoft.com/office/powerpoint/2010/main" val="2990142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0703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4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52642"/>
            <a:ext cx="5111750"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66177"/>
            <a:ext cx="3008313"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7731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482599" y="6384925"/>
            <a:ext cx="584200" cy="374650"/>
          </a:xfrm>
        </p:spPr>
        <p:txBody>
          <a:bodyPr/>
          <a:lstStyle/>
          <a:p>
            <a:pPr>
              <a:defRPr/>
            </a:pPr>
            <a:fld id="{49C0EE74-1F2C-4D2D-91EC-B282DFC749DA}" type="slidenum">
              <a:rPr lang="en-US" smtClean="0">
                <a:solidFill>
                  <a:prstClr val="black"/>
                </a:solidFill>
              </a:rPr>
              <a:pPr>
                <a:defRPr/>
              </a:pPr>
              <a:t>‹#›</a:t>
            </a:fld>
            <a:endParaRPr lang="en-US" dirty="0">
              <a:solidFill>
                <a:prstClr val="black"/>
              </a:solidFill>
            </a:endParaRPr>
          </a:p>
        </p:txBody>
      </p:sp>
      <p:pic>
        <p:nvPicPr>
          <p:cNvPr id="10" name="Picture 9" descr="new bgd lrg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9144000" cy="6858000"/>
          </a:xfrm>
          <a:prstGeom prst="rect">
            <a:avLst/>
          </a:prstGeom>
        </p:spPr>
      </p:pic>
      <p:pic>
        <p:nvPicPr>
          <p:cNvPr id="12" name="Picture 15" descr="DHHS Logo"/>
          <p:cNvPicPr>
            <a:picLocks noChangeAspect="1" noChangeArrowheads="1"/>
          </p:cNvPicPr>
          <p:nvPr userDrawn="1"/>
        </p:nvPicPr>
        <p:blipFill>
          <a:blip r:embed="rId4"/>
          <a:srcRect/>
          <a:stretch>
            <a:fillRect/>
          </a:stretch>
        </p:blipFill>
        <p:spPr bwMode="auto">
          <a:xfrm>
            <a:off x="3169327" y="3958755"/>
            <a:ext cx="838154"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9144000" cy="152400"/>
          </a:xfrm>
          <a:prstGeom prst="rect">
            <a:avLst/>
          </a:prstGeom>
          <a:solidFill>
            <a:srgbClr val="CC0000"/>
          </a:solidFill>
          <a:ln w="9525">
            <a:noFill/>
            <a:miter lim="800000"/>
            <a:headEnd/>
            <a:tailEnd/>
          </a:ln>
          <a:effectLst/>
        </p:spPr>
        <p:txBody>
          <a:bodyPr wrap="none" anchor="ctr"/>
          <a:lstStyle/>
          <a:p>
            <a:pPr defTabSz="457200" eaLnBrk="1" fontAlgn="auto" hangingPunct="1">
              <a:spcBef>
                <a:spcPts val="0"/>
              </a:spcBef>
              <a:spcAft>
                <a:spcPts val="0"/>
              </a:spcAft>
              <a:defRPr/>
            </a:pPr>
            <a:endParaRPr lang="en-US" dirty="0">
              <a:solidFill>
                <a:prstClr val="black"/>
              </a:solidFill>
              <a:latin typeface="Arial"/>
              <a:ea typeface="+mn-ea"/>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69320" y="4098036"/>
            <a:ext cx="2400155" cy="559594"/>
          </a:xfrm>
          <a:prstGeom prst="rect">
            <a:avLst/>
          </a:prstGeom>
        </p:spPr>
      </p:pic>
    </p:spTree>
    <p:extLst>
      <p:ext uri="{BB962C8B-B14F-4D97-AF65-F5344CB8AC3E}">
        <p14:creationId xmlns:p14="http://schemas.microsoft.com/office/powerpoint/2010/main" val="3739298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447" y="1978444"/>
            <a:ext cx="8090115" cy="1332647"/>
          </a:xfrm>
        </p:spPr>
        <p:txBody>
          <a:bodyPr anchor="t" anchorCtr="0">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480447" y="3444240"/>
            <a:ext cx="8090115" cy="10566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079810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753360"/>
            <a:ext cx="6858000" cy="1971040"/>
          </a:xfrm>
        </p:spPr>
        <p:txBody>
          <a:bodyPr anchor="t" anchorCtr="0">
            <a:normAutofit/>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6000"/>
            <a:ext cx="6858000" cy="17672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07975769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38200"/>
            <a:ext cx="7886700" cy="97091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961514"/>
            <a:ext cx="7886700" cy="45355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Tree>
    <p:extLst>
      <p:ext uri="{BB962C8B-B14F-4D97-AF65-F5344CB8AC3E}">
        <p14:creationId xmlns:p14="http://schemas.microsoft.com/office/powerpoint/2010/main" val="218383475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
        <p:nvSpPr>
          <p:cNvPr id="4" name="Title 1"/>
          <p:cNvSpPr>
            <a:spLocks noGrp="1"/>
          </p:cNvSpPr>
          <p:nvPr>
            <p:ph type="title"/>
          </p:nvPr>
        </p:nvSpPr>
        <p:spPr>
          <a:xfrm>
            <a:off x="628650" y="838201"/>
            <a:ext cx="7886700" cy="990599"/>
          </a:xfrm>
        </p:spPr>
        <p:txBody>
          <a:bodyPr/>
          <a:lstStyle/>
          <a:p>
            <a:r>
              <a:rPr lang="en-US" dirty="0" smtClean="0"/>
              <a:t>Click to edit Master title style</a:t>
            </a:r>
            <a:endParaRPr lang="en-US" dirty="0"/>
          </a:p>
        </p:txBody>
      </p:sp>
      <p:sp>
        <p:nvSpPr>
          <p:cNvPr id="5" name="Content Placeholder 2"/>
          <p:cNvSpPr>
            <a:spLocks noGrp="1"/>
          </p:cNvSpPr>
          <p:nvPr>
            <p:ph sz="half" idx="1"/>
          </p:nvPr>
        </p:nvSpPr>
        <p:spPr>
          <a:xfrm>
            <a:off x="628650" y="1985961"/>
            <a:ext cx="3886200" cy="41549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629150" y="1985961"/>
            <a:ext cx="3886200" cy="41549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71117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629842" y="193718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29150" y="193718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9408946"/>
      </p:ext>
    </p:extLst>
  </p:cSld>
  <p:clrMapOvr>
    <a:masterClrMapping/>
  </p:clrMapOvr>
  <p:timing>
    <p:tnLst>
      <p:par>
        <p:cTn id="1" dur="indefinite" restart="never" nodeType="tmRoot"/>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smtClean="0"/>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5221970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smtClean="0"/>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56503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Content Placeholder 2"/>
          <p:cNvSpPr>
            <a:spLocks noGrp="1"/>
          </p:cNvSpPr>
          <p:nvPr>
            <p:ph sz="half" idx="14"/>
          </p:nvPr>
        </p:nvSpPr>
        <p:spPr>
          <a:xfrm>
            <a:off x="3810000" y="1143000"/>
            <a:ext cx="48768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5"/>
          </p:nvPr>
        </p:nvSpPr>
        <p:spPr>
          <a:xfrm>
            <a:off x="457200" y="1143000"/>
            <a:ext cx="32004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6"/>
          </p:nvPr>
        </p:nvSpPr>
        <p:spPr/>
        <p:txBody>
          <a:bodyPr/>
          <a:lstStyle>
            <a:lvl1pPr>
              <a:defRPr/>
            </a:lvl1pPr>
          </a:lstStyle>
          <a:p>
            <a:pPr>
              <a:defRPr/>
            </a:pPr>
            <a:fld id="{5A1228BD-FC36-4EAB-88BD-3E1299853996}" type="datetime1">
              <a:rPr lang="en-US" altLang="en-US"/>
              <a:pPr>
                <a:defRPr/>
              </a:pPr>
              <a:t>2/25/2016</a:t>
            </a:fld>
            <a:endParaRPr lang="en-US" altLang="en-US" dirty="0"/>
          </a:p>
        </p:txBody>
      </p:sp>
      <p:sp>
        <p:nvSpPr>
          <p:cNvPr id="5" name="Footer Placeholder 5"/>
          <p:cNvSpPr>
            <a:spLocks noGrp="1"/>
          </p:cNvSpPr>
          <p:nvPr>
            <p:ph type="ftr" sz="quarter" idx="17"/>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6"/>
          <p:cNvSpPr>
            <a:spLocks noGrp="1"/>
          </p:cNvSpPr>
          <p:nvPr>
            <p:ph type="sldNum" sz="quarter" idx="18"/>
          </p:nvPr>
        </p:nvSpPr>
        <p:spPr/>
        <p:txBody>
          <a:bodyPr/>
          <a:lstStyle>
            <a:lvl1pPr>
              <a:defRPr/>
            </a:lvl1pPr>
          </a:lstStyle>
          <a:p>
            <a:pPr>
              <a:defRPr/>
            </a:pPr>
            <a:fld id="{0C8F34C9-E902-489E-B65E-648885D7FE02}" type="slidenum">
              <a:rPr lang="en-US" altLang="en-US"/>
              <a:pPr>
                <a:defRPr/>
              </a:pPr>
              <a:t>‹#›</a:t>
            </a:fld>
            <a:endParaRPr lang="en-US" altLang="en-US" dirty="0"/>
          </a:p>
        </p:txBody>
      </p:sp>
    </p:spTree>
    <p:extLst>
      <p:ext uri="{BB962C8B-B14F-4D97-AF65-F5344CB8AC3E}">
        <p14:creationId xmlns:p14="http://schemas.microsoft.com/office/powerpoint/2010/main" val="3195250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and Sideba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69901"/>
          <a:stretch/>
        </p:blipFill>
        <p:spPr>
          <a:xfrm flipH="1">
            <a:off x="-1" y="0"/>
            <a:ext cx="2752253" cy="6858000"/>
          </a:xfrm>
          <a:prstGeom prst="rect">
            <a:avLst/>
          </a:prstGeom>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smtClean="0"/>
              <a:t>Click to edit Master title style</a:t>
            </a:r>
            <a:endParaRPr lang="en-US" dirty="0"/>
          </a:p>
        </p:txBody>
      </p:sp>
      <p:sp>
        <p:nvSpPr>
          <p:cNvPr id="9" name="Content Placeholder 2"/>
          <p:cNvSpPr>
            <a:spLocks noGrp="1"/>
          </p:cNvSpPr>
          <p:nvPr>
            <p:ph idx="1"/>
          </p:nvPr>
        </p:nvSpPr>
        <p:spPr>
          <a:xfrm>
            <a:off x="3058788" y="944563"/>
            <a:ext cx="5640149"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p:cNvSpPr>
            <a:spLocks noGrp="1"/>
          </p:cNvSpPr>
          <p:nvPr>
            <p:ph type="body" sz="half" idx="2"/>
          </p:nvPr>
        </p:nvSpPr>
        <p:spPr>
          <a:xfrm>
            <a:off x="330437" y="2544763"/>
            <a:ext cx="2105267"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05947945"/>
      </p:ext>
    </p:extLst>
  </p:cSld>
  <p:clrMapOvr>
    <a:masterClrMapping/>
  </p:clrMapOvr>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
        <p:nvSpPr>
          <p:cNvPr id="4" name="Title 1"/>
          <p:cNvSpPr>
            <a:spLocks noGrp="1"/>
          </p:cNvSpPr>
          <p:nvPr>
            <p:ph type="title"/>
          </p:nvPr>
        </p:nvSpPr>
        <p:spPr>
          <a:xfrm>
            <a:off x="628650" y="952267"/>
            <a:ext cx="7886700" cy="132556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3812452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6653021"/>
      </p:ext>
    </p:extLst>
  </p:cSld>
  <p:clrMapOvr>
    <a:masterClrMapping/>
  </p:clrMapOvr>
  <p:timing>
    <p:tnLst>
      <p:par>
        <p:cTn id="1" dur="indefinite" restart="never" nodeType="tmRoot"/>
      </p:par>
    </p:tnLst>
  </p:timing>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3" name="Vertical Title 1"/>
          <p:cNvSpPr>
            <a:spLocks noGrp="1"/>
          </p:cNvSpPr>
          <p:nvPr>
            <p:ph type="title" orient="vert"/>
          </p:nvPr>
        </p:nvSpPr>
        <p:spPr>
          <a:xfrm>
            <a:off x="6543675" y="943275"/>
            <a:ext cx="1971675" cy="5233687"/>
          </a:xfrm>
        </p:spPr>
        <p:txBody>
          <a:bodyPr vert="eaVert"/>
          <a:lstStyle/>
          <a:p>
            <a:r>
              <a:rPr lang="en-US" smtClean="0"/>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799"/>
          </a:xfrm>
          <a:prstGeom prst="rect">
            <a:avLst/>
          </a:prstGeom>
        </p:spPr>
      </p:pic>
    </p:spTree>
    <p:extLst>
      <p:ext uri="{BB962C8B-B14F-4D97-AF65-F5344CB8AC3E}">
        <p14:creationId xmlns:p14="http://schemas.microsoft.com/office/powerpoint/2010/main" val="3163124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D59639-AC5A-400C-A2EE-D0CFB72710C8}" type="datetime1">
              <a:rPr lang="en-US" altLang="en-US"/>
              <a:pPr>
                <a:defRPr/>
              </a:pPr>
              <a:t>2/25/2016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117723A-99B1-42C1-A318-10864D3C0A15}" type="slidenum">
              <a:rPr lang="en-US" altLang="en-US"/>
              <a:pPr>
                <a:defRPr/>
              </a:pPr>
              <a:t>‹#›</a:t>
            </a:fld>
            <a:endParaRPr lang="en-US" altLang="en-US" dirty="0"/>
          </a:p>
        </p:txBody>
      </p:sp>
    </p:spTree>
    <p:extLst>
      <p:ext uri="{BB962C8B-B14F-4D97-AF65-F5344CB8AC3E}">
        <p14:creationId xmlns:p14="http://schemas.microsoft.com/office/powerpoint/2010/main" val="10689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3402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17" Type="http://schemas.microsoft.com/office/2007/relationships/hdphoto" Target="../media/hdphoto1.wdp"/><Relationship Id="rId2" Type="http://schemas.openxmlformats.org/officeDocument/2006/relationships/slideLayout" Target="../slideLayouts/slideLayout10.xml"/><Relationship Id="rId16"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17" Type="http://schemas.microsoft.com/office/2007/relationships/hdphoto" Target="../media/hdphoto1.wdp"/><Relationship Id="rId2" Type="http://schemas.openxmlformats.org/officeDocument/2006/relationships/slideLayout" Target="../slideLayouts/slideLayout21.xml"/><Relationship Id="rId16"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17" Type="http://schemas.microsoft.com/office/2007/relationships/hdphoto" Target="../media/hdphoto1.wdp"/><Relationship Id="rId2" Type="http://schemas.openxmlformats.org/officeDocument/2006/relationships/slideLayout" Target="../slideLayouts/slideLayout32.xml"/><Relationship Id="rId16"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4.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microsoft.com/office/2007/relationships/hdphoto" Target="../media/hdphoto2.wdp"/><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6.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7.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503238"/>
            <a:ext cx="9144000" cy="92075"/>
          </a:xfrm>
          <a:prstGeom prst="rect">
            <a:avLst/>
          </a:prstGeom>
          <a:solidFill>
            <a:srgbClr val="800080"/>
          </a:solidFill>
          <a:ln>
            <a:noFill/>
          </a:ln>
          <a:extLst>
            <a:ext uri="{91240B29-F687-4f45-9708-019B960494DF}"/>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latin typeface="Calibri" pitchFamily="34" charset="0"/>
              <a:ea typeface="+mn-ea"/>
              <a:cs typeface="Arial" charset="0"/>
            </a:endParaRPr>
          </a:p>
        </p:txBody>
      </p:sp>
      <p:sp>
        <p:nvSpPr>
          <p:cNvPr id="1027" name="Rectangle 8"/>
          <p:cNvSpPr>
            <a:spLocks noChangeArrowheads="1"/>
          </p:cNvSpPr>
          <p:nvPr userDrawn="1"/>
        </p:nvSpPr>
        <p:spPr bwMode="auto">
          <a:xfrm>
            <a:off x="0" y="6634163"/>
            <a:ext cx="9144000" cy="71437"/>
          </a:xfrm>
          <a:prstGeom prst="rect">
            <a:avLst/>
          </a:prstGeom>
          <a:solidFill>
            <a:srgbClr val="8DB6CD"/>
          </a:solidFill>
          <a:ln>
            <a:noFill/>
          </a:ln>
          <a:extLst>
            <a:ext uri="{91240B29-F687-4f45-9708-019B960494DF}"/>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latin typeface="Calibri" pitchFamily="34" charset="0"/>
              <a:ea typeface="+mn-ea"/>
              <a:cs typeface="Arial" charset="0"/>
            </a:endParaRPr>
          </a:p>
        </p:txBody>
      </p:sp>
      <p:pic>
        <p:nvPicPr>
          <p:cNvPr id="1028" name="Picture 6" descr="C:\Users\gendrongl\Desktop\NIH_OM_Logo_2Color.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457200" y="1676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7F7F7F"/>
                </a:solidFill>
                <a:latin typeface="Calibri" panose="020F0502020204030204" pitchFamily="34" charset="0"/>
              </a:defRPr>
            </a:lvl1pPr>
          </a:lstStyle>
          <a:p>
            <a:pPr>
              <a:defRPr/>
            </a:pPr>
            <a:fld id="{B9112993-6926-4D05-8FDC-DC9D8F6D5E8C}" type="datetime1">
              <a:rPr lang="en-US" altLang="en-US"/>
              <a:pPr>
                <a:defRPr/>
              </a:pPr>
              <a:t>2/25/2016</a:t>
            </a:fld>
            <a:endParaRPr lang="en-US" alt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100">
                <a:solidFill>
                  <a:schemeClr val="bg1">
                    <a:lumMod val="50000"/>
                  </a:schemeClr>
                </a:solidFill>
                <a:latin typeface="+mn-lt"/>
                <a:ea typeface="+mn-ea"/>
                <a:cs typeface="+mn-cs"/>
              </a:defRPr>
            </a:lvl1pPr>
          </a:lstStyle>
          <a:p>
            <a:pPr>
              <a:defRPr/>
            </a:pP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7F7F7F"/>
                </a:solidFill>
                <a:latin typeface="Calibri" panose="020F0502020204030204" pitchFamily="34" charset="0"/>
              </a:defRPr>
            </a:lvl1pPr>
          </a:lstStyle>
          <a:p>
            <a:pPr>
              <a:defRPr/>
            </a:pPr>
            <a:fld id="{0EC9D813-6A83-4602-BA63-D500F89D54E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571" r:id="rId1"/>
    <p:sldLayoutId id="2147485573" r:id="rId2"/>
    <p:sldLayoutId id="2147485574" r:id="rId3"/>
    <p:sldLayoutId id="2147485575" r:id="rId4"/>
    <p:sldLayoutId id="2147485576" r:id="rId5"/>
    <p:sldLayoutId id="2147485577" r:id="rId6"/>
    <p:sldLayoutId id="2147485578"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3600" kern="1200">
          <a:solidFill>
            <a:schemeClr val="tx1"/>
          </a:solidFill>
          <a:latin typeface="+mj-lt"/>
          <a:ea typeface="ＭＳ Ｐゴシック" charset="0"/>
          <a:cs typeface="+mj-cs"/>
        </a:defRPr>
      </a:lvl1pPr>
      <a:lvl2pPr algn="ctr" rtl="0" eaLnBrk="0" fontAlgn="base" hangingPunct="0">
        <a:spcBef>
          <a:spcPct val="0"/>
        </a:spcBef>
        <a:spcAft>
          <a:spcPct val="0"/>
        </a:spcAft>
        <a:defRPr sz="3600">
          <a:solidFill>
            <a:schemeClr val="tx1"/>
          </a:solidFill>
          <a:latin typeface="Calibri" pitchFamily="34" charset="0"/>
          <a:ea typeface="ＭＳ Ｐゴシック" charset="0"/>
        </a:defRPr>
      </a:lvl2pPr>
      <a:lvl3pPr algn="ctr" rtl="0" eaLnBrk="0" fontAlgn="base" hangingPunct="0">
        <a:spcBef>
          <a:spcPct val="0"/>
        </a:spcBef>
        <a:spcAft>
          <a:spcPct val="0"/>
        </a:spcAft>
        <a:defRPr sz="3600">
          <a:solidFill>
            <a:schemeClr val="tx1"/>
          </a:solidFill>
          <a:latin typeface="Calibri" pitchFamily="34" charset="0"/>
          <a:ea typeface="ＭＳ Ｐゴシック" charset="0"/>
        </a:defRPr>
      </a:lvl3pPr>
      <a:lvl4pPr algn="ctr" rtl="0" eaLnBrk="0" fontAlgn="base" hangingPunct="0">
        <a:spcBef>
          <a:spcPct val="0"/>
        </a:spcBef>
        <a:spcAft>
          <a:spcPct val="0"/>
        </a:spcAft>
        <a:defRPr sz="3600">
          <a:solidFill>
            <a:schemeClr val="tx1"/>
          </a:solidFill>
          <a:latin typeface="Calibri" pitchFamily="34" charset="0"/>
          <a:ea typeface="ＭＳ Ｐゴシック" charset="0"/>
        </a:defRPr>
      </a:lvl4pPr>
      <a:lvl5pPr algn="ctr" rtl="0" eaLnBrk="0" fontAlgn="base" hangingPunct="0">
        <a:spcBef>
          <a:spcPct val="0"/>
        </a:spcBef>
        <a:spcAft>
          <a:spcPct val="0"/>
        </a:spcAft>
        <a:defRPr sz="36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1B479C02-DC35-4FB6-835F-FBA8B8BAB4AC}" type="datetime1">
              <a:rPr lang="en-US" altLang="en-US"/>
              <a:pPr>
                <a:defRPr/>
              </a:pPr>
              <a:t>2/25/2016</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B20624A-3DC5-4C24-A105-68E9E64D3450}" type="slidenum">
              <a:rPr lang="en-US" altLang="en-US"/>
              <a:pPr>
                <a:defRPr/>
              </a:pPr>
              <a:t>‹#›</a:t>
            </a:fld>
            <a:endParaRPr lang="en-US" altLang="en-US" dirty="0"/>
          </a:p>
        </p:txBody>
      </p:sp>
      <p:sp>
        <p:nvSpPr>
          <p:cNvPr id="2053" name="Title Placeholder 1"/>
          <p:cNvSpPr>
            <a:spLocks noGrp="1"/>
          </p:cNvSpPr>
          <p:nvPr>
            <p:ph type="title"/>
          </p:nvPr>
        </p:nvSpPr>
        <p:spPr bwMode="auto">
          <a:xfrm>
            <a:off x="457200" y="304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Text Placeholder 2"/>
          <p:cNvSpPr>
            <a:spLocks noGrp="1"/>
          </p:cNvSpPr>
          <p:nvPr>
            <p:ph type="body" idx="1"/>
          </p:nvPr>
        </p:nvSpPr>
        <p:spPr bwMode="auto">
          <a:xfrm>
            <a:off x="457200" y="1143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5572"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228600"/>
            <a:ext cx="762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1027" name="Rectangle 3"/>
          <p:cNvSpPr>
            <a:spLocks noGrp="1" noChangeArrowheads="1"/>
          </p:cNvSpPr>
          <p:nvPr>
            <p:ph type="body" idx="1"/>
          </p:nvPr>
        </p:nvSpPr>
        <p:spPr bwMode="auto">
          <a:xfrm>
            <a:off x="457200" y="1066800"/>
            <a:ext cx="8229600" cy="480060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eaLnBrk="1" hangingPunct="1"/>
            <a:fld id="{2C626EB7-FB23-9946-AC03-BE678F8DC972}" type="slidenum">
              <a:rPr lang="en-US">
                <a:solidFill>
                  <a:srgbClr val="FFFFFF"/>
                </a:solidFill>
                <a:latin typeface="Arial" charset="0"/>
                <a:ea typeface="ＭＳ Ｐゴシック" charset="0"/>
                <a:cs typeface="Arial" charset="0"/>
              </a:rPr>
              <a:pPr eaLnBrk="1" hangingPunct="1"/>
              <a:t>‹#›</a:t>
            </a:fld>
            <a:endParaRPr lang="en-US" dirty="0">
              <a:solidFill>
                <a:srgbClr val="FFFFFF"/>
              </a:solidFill>
              <a:latin typeface="Arial" charset="0"/>
              <a:ea typeface="ＭＳ Ｐゴシック" charset="0"/>
              <a:cs typeface="Arial" charset="0"/>
            </a:endParaRPr>
          </a:p>
        </p:txBody>
      </p:sp>
      <p:pic>
        <p:nvPicPr>
          <p:cNvPr id="1032" name="Picture 8" descr="logo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3700" y="6080125"/>
            <a:ext cx="368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6">
            <a:extLst>
              <a:ext uri="{BEBA8EAE-BF5A-486C-A8C5-ECC9F3942E4B}">
                <a14:imgProps xmlns:a14="http://schemas.microsoft.com/office/drawing/2010/main">
                  <a14:imgLayer r:embed="rId17">
                    <a14:imgEffect>
                      <a14:backgroundRemoval t="0" b="100000" l="870" r="94783">
                        <a14:foregroundMark x1="5217" y1="76667" x2="5217" y2="76667"/>
                        <a14:foregroundMark x1="2319" y1="51667" x2="2319" y2="51667"/>
                        <a14:foregroundMark x1="23478" y1="46667" x2="23478" y2="46667"/>
                        <a14:foregroundMark x1="12754" y1="46667" x2="12754" y2="46667"/>
                        <a14:backgroundMark x1="21159" y1="61667" x2="21159" y2="61667"/>
                        <a14:backgroundMark x1="20870" y1="35000" x2="20870" y2="35000"/>
                        <a14:backgroundMark x1="19710" y1="21667" x2="19710" y2="21667"/>
                        <a14:backgroundMark x1="22029" y1="48333" x2="22029" y2="48333"/>
                        <a14:backgroundMark x1="19420" y1="76667" x2="19420" y2="76667"/>
                      </a14:backgroundRemoval>
                    </a14:imgEffect>
                  </a14:imgLayer>
                </a14:imgProps>
              </a:ext>
            </a:extLst>
          </a:blip>
          <a:stretch>
            <a:fillRect/>
          </a:stretch>
        </p:blipFill>
        <p:spPr>
          <a:xfrm>
            <a:off x="381000" y="304800"/>
            <a:ext cx="3048000" cy="530087"/>
          </a:xfrm>
          <a:prstGeom prst="rect">
            <a:avLst/>
          </a:prstGeom>
        </p:spPr>
      </p:pic>
      <p:sp>
        <p:nvSpPr>
          <p:cNvPr id="3" name="TextBox 2"/>
          <p:cNvSpPr txBox="1"/>
          <p:nvPr/>
        </p:nvSpPr>
        <p:spPr>
          <a:xfrm>
            <a:off x="1143000" y="381000"/>
            <a:ext cx="2514600" cy="492443"/>
          </a:xfrm>
          <a:prstGeom prst="rect">
            <a:avLst/>
          </a:prstGeom>
          <a:noFill/>
        </p:spPr>
        <p:txBody>
          <a:bodyPr wrap="square" rtlCol="0">
            <a:spAutoFit/>
          </a:bodyPr>
          <a:lstStyle/>
          <a:p>
            <a:pPr eaLnBrk="1" hangingPunct="1"/>
            <a:r>
              <a:rPr lang="en-US" sz="1400" dirty="0" smtClean="0">
                <a:solidFill>
                  <a:srgbClr val="E5E5E5">
                    <a:lumMod val="10000"/>
                  </a:srgbClr>
                </a:solidFill>
                <a:latin typeface="Arial" charset="0"/>
                <a:ea typeface="ＭＳ Ｐゴシック" charset="0"/>
                <a:cs typeface="Arial" charset="0"/>
              </a:rPr>
              <a:t>National Institutes of Health</a:t>
            </a:r>
          </a:p>
          <a:p>
            <a:pPr eaLnBrk="1" hangingPunct="1"/>
            <a:r>
              <a:rPr lang="en-US" sz="1200" i="1" dirty="0" smtClean="0">
                <a:solidFill>
                  <a:srgbClr val="E5E5E5">
                    <a:lumMod val="10000"/>
                  </a:srgbClr>
                </a:solidFill>
                <a:latin typeface="Arial" charset="0"/>
                <a:ea typeface="ＭＳ Ｐゴシック" charset="0"/>
                <a:cs typeface="Arial" charset="0"/>
              </a:rPr>
              <a:t>Office of Extramural Research</a:t>
            </a:r>
            <a:endParaRPr lang="en-US" sz="1200" i="1" dirty="0">
              <a:solidFill>
                <a:srgbClr val="E5E5E5">
                  <a:lumMod val="10000"/>
                </a:srgbClr>
              </a:solidFill>
              <a:latin typeface="Arial" charset="0"/>
              <a:ea typeface="ＭＳ Ｐゴシック" charset="0"/>
              <a:cs typeface="Arial" charset="0"/>
            </a:endParaRPr>
          </a:p>
        </p:txBody>
      </p:sp>
    </p:spTree>
    <p:extLst>
      <p:ext uri="{BB962C8B-B14F-4D97-AF65-F5344CB8AC3E}">
        <p14:creationId xmlns:p14="http://schemas.microsoft.com/office/powerpoint/2010/main" val="551667959"/>
      </p:ext>
    </p:extLst>
  </p:cSld>
  <p:clrMap bg1="lt1" tx1="dk1" bg2="lt2" tx2="dk2" accent1="accent1" accent2="accent2" accent3="accent3" accent4="accent4" accent5="accent5" accent6="accent6" hlink="hlink" folHlink="folHlink"/>
  <p:sldLayoutIdLst>
    <p:sldLayoutId id="2147485580" r:id="rId1"/>
    <p:sldLayoutId id="2147485581" r:id="rId2"/>
    <p:sldLayoutId id="2147485582" r:id="rId3"/>
    <p:sldLayoutId id="2147485583" r:id="rId4"/>
    <p:sldLayoutId id="2147485584" r:id="rId5"/>
    <p:sldLayoutId id="2147485585" r:id="rId6"/>
    <p:sldLayoutId id="2147485586" r:id="rId7"/>
    <p:sldLayoutId id="2147485587" r:id="rId8"/>
    <p:sldLayoutId id="2147485588" r:id="rId9"/>
    <p:sldLayoutId id="2147485589" r:id="rId10"/>
    <p:sldLayoutId id="2147485590"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013972"/>
        </a:buClr>
        <a:buChar char="•"/>
        <a:defRPr sz="32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8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24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20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20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228600"/>
            <a:ext cx="762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1027" name="Rectangle 3"/>
          <p:cNvSpPr>
            <a:spLocks noGrp="1" noChangeArrowheads="1"/>
          </p:cNvSpPr>
          <p:nvPr>
            <p:ph type="body" idx="1"/>
          </p:nvPr>
        </p:nvSpPr>
        <p:spPr bwMode="auto">
          <a:xfrm>
            <a:off x="457200" y="1066800"/>
            <a:ext cx="8229600" cy="480060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eaLnBrk="1" hangingPunct="1"/>
            <a:fld id="{2C626EB7-FB23-9946-AC03-BE678F8DC972}" type="slidenum">
              <a:rPr lang="en-US">
                <a:solidFill>
                  <a:srgbClr val="FFFFFF"/>
                </a:solidFill>
                <a:latin typeface="Arial" charset="0"/>
                <a:ea typeface="ＭＳ Ｐゴシック" charset="0"/>
                <a:cs typeface="Arial" charset="0"/>
              </a:rPr>
              <a:pPr eaLnBrk="1" hangingPunct="1"/>
              <a:t>‹#›</a:t>
            </a:fld>
            <a:endParaRPr lang="en-US" dirty="0">
              <a:solidFill>
                <a:srgbClr val="FFFFFF"/>
              </a:solidFill>
              <a:latin typeface="Arial" charset="0"/>
              <a:ea typeface="ＭＳ Ｐゴシック" charset="0"/>
              <a:cs typeface="Arial" charset="0"/>
            </a:endParaRPr>
          </a:p>
        </p:txBody>
      </p:sp>
      <p:pic>
        <p:nvPicPr>
          <p:cNvPr id="1032" name="Picture 8" descr="logo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3700" y="6080125"/>
            <a:ext cx="368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6">
            <a:extLst>
              <a:ext uri="{BEBA8EAE-BF5A-486C-A8C5-ECC9F3942E4B}">
                <a14:imgProps xmlns:a14="http://schemas.microsoft.com/office/drawing/2010/main">
                  <a14:imgLayer r:embed="rId17">
                    <a14:imgEffect>
                      <a14:backgroundRemoval t="0" b="100000" l="870" r="94783">
                        <a14:foregroundMark x1="5217" y1="76667" x2="5217" y2="76667"/>
                        <a14:foregroundMark x1="2319" y1="51667" x2="2319" y2="51667"/>
                        <a14:foregroundMark x1="23478" y1="46667" x2="23478" y2="46667"/>
                        <a14:foregroundMark x1="12754" y1="46667" x2="12754" y2="46667"/>
                        <a14:backgroundMark x1="21159" y1="61667" x2="21159" y2="61667"/>
                        <a14:backgroundMark x1="20870" y1="35000" x2="20870" y2="35000"/>
                        <a14:backgroundMark x1="19710" y1="21667" x2="19710" y2="21667"/>
                        <a14:backgroundMark x1="22029" y1="48333" x2="22029" y2="48333"/>
                        <a14:backgroundMark x1="19420" y1="76667" x2="19420" y2="76667"/>
                      </a14:backgroundRemoval>
                    </a14:imgEffect>
                  </a14:imgLayer>
                </a14:imgProps>
              </a:ext>
            </a:extLst>
          </a:blip>
          <a:stretch>
            <a:fillRect/>
          </a:stretch>
        </p:blipFill>
        <p:spPr>
          <a:xfrm>
            <a:off x="381000" y="304800"/>
            <a:ext cx="3048000" cy="530087"/>
          </a:xfrm>
          <a:prstGeom prst="rect">
            <a:avLst/>
          </a:prstGeom>
        </p:spPr>
      </p:pic>
      <p:sp>
        <p:nvSpPr>
          <p:cNvPr id="3" name="TextBox 2"/>
          <p:cNvSpPr txBox="1"/>
          <p:nvPr/>
        </p:nvSpPr>
        <p:spPr>
          <a:xfrm>
            <a:off x="1143000" y="381000"/>
            <a:ext cx="2514600" cy="492443"/>
          </a:xfrm>
          <a:prstGeom prst="rect">
            <a:avLst/>
          </a:prstGeom>
          <a:noFill/>
        </p:spPr>
        <p:txBody>
          <a:bodyPr wrap="square" rtlCol="0">
            <a:spAutoFit/>
          </a:bodyPr>
          <a:lstStyle/>
          <a:p>
            <a:pPr eaLnBrk="1" hangingPunct="1"/>
            <a:r>
              <a:rPr lang="en-US" sz="1400" dirty="0" smtClean="0">
                <a:solidFill>
                  <a:srgbClr val="E5E5E5">
                    <a:lumMod val="10000"/>
                  </a:srgbClr>
                </a:solidFill>
                <a:latin typeface="Arial" charset="0"/>
                <a:ea typeface="ＭＳ Ｐゴシック" charset="0"/>
                <a:cs typeface="Arial" charset="0"/>
              </a:rPr>
              <a:t>National Institutes of Health</a:t>
            </a:r>
          </a:p>
          <a:p>
            <a:pPr eaLnBrk="1" hangingPunct="1"/>
            <a:r>
              <a:rPr lang="en-US" sz="1200" i="1" dirty="0" smtClean="0">
                <a:solidFill>
                  <a:srgbClr val="E5E5E5">
                    <a:lumMod val="10000"/>
                  </a:srgbClr>
                </a:solidFill>
                <a:latin typeface="Arial" charset="0"/>
                <a:ea typeface="ＭＳ Ｐゴシック" charset="0"/>
                <a:cs typeface="Arial" charset="0"/>
              </a:rPr>
              <a:t>Office of Extramural Research</a:t>
            </a:r>
            <a:endParaRPr lang="en-US" sz="1200" i="1" dirty="0">
              <a:solidFill>
                <a:srgbClr val="E5E5E5">
                  <a:lumMod val="10000"/>
                </a:srgbClr>
              </a:solidFill>
              <a:latin typeface="Arial" charset="0"/>
              <a:ea typeface="ＭＳ Ｐゴシック" charset="0"/>
              <a:cs typeface="Arial" charset="0"/>
            </a:endParaRPr>
          </a:p>
        </p:txBody>
      </p:sp>
    </p:spTree>
    <p:extLst>
      <p:ext uri="{BB962C8B-B14F-4D97-AF65-F5344CB8AC3E}">
        <p14:creationId xmlns:p14="http://schemas.microsoft.com/office/powerpoint/2010/main" val="4125509013"/>
      </p:ext>
    </p:extLst>
  </p:cSld>
  <p:clrMap bg1="lt1" tx1="dk1" bg2="lt2" tx2="dk2" accent1="accent1" accent2="accent2" accent3="accent3" accent4="accent4" accent5="accent5" accent6="accent6" hlink="hlink" folHlink="folHlink"/>
  <p:sldLayoutIdLst>
    <p:sldLayoutId id="2147485592" r:id="rId1"/>
    <p:sldLayoutId id="2147485593" r:id="rId2"/>
    <p:sldLayoutId id="2147485594" r:id="rId3"/>
    <p:sldLayoutId id="2147485595" r:id="rId4"/>
    <p:sldLayoutId id="2147485596" r:id="rId5"/>
    <p:sldLayoutId id="2147485597" r:id="rId6"/>
    <p:sldLayoutId id="2147485598" r:id="rId7"/>
    <p:sldLayoutId id="2147485599" r:id="rId8"/>
    <p:sldLayoutId id="2147485600" r:id="rId9"/>
    <p:sldLayoutId id="2147485601" r:id="rId10"/>
    <p:sldLayoutId id="2147485602"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013972"/>
        </a:buClr>
        <a:buChar char="•"/>
        <a:defRPr sz="32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8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24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20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20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228600"/>
            <a:ext cx="762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1027" name="Rectangle 3"/>
          <p:cNvSpPr>
            <a:spLocks noGrp="1" noChangeArrowheads="1"/>
          </p:cNvSpPr>
          <p:nvPr>
            <p:ph type="body" idx="1"/>
          </p:nvPr>
        </p:nvSpPr>
        <p:spPr bwMode="auto">
          <a:xfrm>
            <a:off x="457200" y="1066800"/>
            <a:ext cx="8229600" cy="480060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eaLnBrk="1" hangingPunct="1"/>
            <a:fld id="{2C626EB7-FB23-9946-AC03-BE678F8DC972}" type="slidenum">
              <a:rPr lang="en-US">
                <a:solidFill>
                  <a:srgbClr val="FFFFFF"/>
                </a:solidFill>
                <a:latin typeface="Arial" charset="0"/>
                <a:ea typeface="ＭＳ Ｐゴシック" charset="0"/>
                <a:cs typeface="Arial" charset="0"/>
              </a:rPr>
              <a:pPr eaLnBrk="1" hangingPunct="1"/>
              <a:t>‹#›</a:t>
            </a:fld>
            <a:endParaRPr lang="en-US" dirty="0">
              <a:solidFill>
                <a:srgbClr val="FFFFFF"/>
              </a:solidFill>
              <a:latin typeface="Arial" charset="0"/>
              <a:ea typeface="ＭＳ Ｐゴシック" charset="0"/>
              <a:cs typeface="Arial" charset="0"/>
            </a:endParaRPr>
          </a:p>
        </p:txBody>
      </p:sp>
      <p:pic>
        <p:nvPicPr>
          <p:cNvPr id="1032" name="Picture 8" descr="logo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3700" y="6080125"/>
            <a:ext cx="368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6">
            <a:extLst>
              <a:ext uri="{BEBA8EAE-BF5A-486C-A8C5-ECC9F3942E4B}">
                <a14:imgProps xmlns:a14="http://schemas.microsoft.com/office/drawing/2010/main">
                  <a14:imgLayer r:embed="rId17">
                    <a14:imgEffect>
                      <a14:backgroundRemoval t="0" b="100000" l="870" r="94783">
                        <a14:foregroundMark x1="5217" y1="76667" x2="5217" y2="76667"/>
                        <a14:foregroundMark x1="2319" y1="51667" x2="2319" y2="51667"/>
                        <a14:foregroundMark x1="23478" y1="46667" x2="23478" y2="46667"/>
                        <a14:foregroundMark x1="12754" y1="46667" x2="12754" y2="46667"/>
                        <a14:backgroundMark x1="21159" y1="61667" x2="21159" y2="61667"/>
                        <a14:backgroundMark x1="20870" y1="35000" x2="20870" y2="35000"/>
                        <a14:backgroundMark x1="19710" y1="21667" x2="19710" y2="21667"/>
                        <a14:backgroundMark x1="22029" y1="48333" x2="22029" y2="48333"/>
                        <a14:backgroundMark x1="19420" y1="76667" x2="19420" y2="76667"/>
                      </a14:backgroundRemoval>
                    </a14:imgEffect>
                  </a14:imgLayer>
                </a14:imgProps>
              </a:ext>
            </a:extLst>
          </a:blip>
          <a:stretch>
            <a:fillRect/>
          </a:stretch>
        </p:blipFill>
        <p:spPr>
          <a:xfrm>
            <a:off x="381000" y="304800"/>
            <a:ext cx="3048000" cy="530087"/>
          </a:xfrm>
          <a:prstGeom prst="rect">
            <a:avLst/>
          </a:prstGeom>
        </p:spPr>
      </p:pic>
      <p:sp>
        <p:nvSpPr>
          <p:cNvPr id="3" name="TextBox 2"/>
          <p:cNvSpPr txBox="1"/>
          <p:nvPr/>
        </p:nvSpPr>
        <p:spPr>
          <a:xfrm>
            <a:off x="1143000" y="381000"/>
            <a:ext cx="2514600" cy="492443"/>
          </a:xfrm>
          <a:prstGeom prst="rect">
            <a:avLst/>
          </a:prstGeom>
          <a:noFill/>
        </p:spPr>
        <p:txBody>
          <a:bodyPr wrap="square" rtlCol="0">
            <a:spAutoFit/>
          </a:bodyPr>
          <a:lstStyle/>
          <a:p>
            <a:pPr eaLnBrk="1" hangingPunct="1"/>
            <a:r>
              <a:rPr lang="en-US" sz="1400" dirty="0" smtClean="0">
                <a:solidFill>
                  <a:srgbClr val="E5E5E5">
                    <a:lumMod val="10000"/>
                  </a:srgbClr>
                </a:solidFill>
                <a:latin typeface="Arial" charset="0"/>
                <a:ea typeface="ＭＳ Ｐゴシック" charset="0"/>
                <a:cs typeface="Arial" charset="0"/>
              </a:rPr>
              <a:t>National Institutes of Health</a:t>
            </a:r>
          </a:p>
          <a:p>
            <a:pPr eaLnBrk="1" hangingPunct="1"/>
            <a:r>
              <a:rPr lang="en-US" sz="1200" i="1" dirty="0" smtClean="0">
                <a:solidFill>
                  <a:srgbClr val="E5E5E5">
                    <a:lumMod val="10000"/>
                  </a:srgbClr>
                </a:solidFill>
                <a:latin typeface="Arial" charset="0"/>
                <a:ea typeface="ＭＳ Ｐゴシック" charset="0"/>
                <a:cs typeface="Arial" charset="0"/>
              </a:rPr>
              <a:t>Office of Extramural Research</a:t>
            </a:r>
            <a:endParaRPr lang="en-US" sz="1200" i="1" dirty="0">
              <a:solidFill>
                <a:srgbClr val="E5E5E5">
                  <a:lumMod val="10000"/>
                </a:srgbClr>
              </a:solidFill>
              <a:latin typeface="Arial" charset="0"/>
              <a:ea typeface="ＭＳ Ｐゴシック" charset="0"/>
              <a:cs typeface="Arial" charset="0"/>
            </a:endParaRPr>
          </a:p>
        </p:txBody>
      </p:sp>
    </p:spTree>
    <p:extLst>
      <p:ext uri="{BB962C8B-B14F-4D97-AF65-F5344CB8AC3E}">
        <p14:creationId xmlns:p14="http://schemas.microsoft.com/office/powerpoint/2010/main" val="1416281090"/>
      </p:ext>
    </p:extLst>
  </p:cSld>
  <p:clrMap bg1="lt1" tx1="dk1" bg2="lt2" tx2="dk2" accent1="accent1" accent2="accent2" accent3="accent3" accent4="accent4" accent5="accent5" accent6="accent6" hlink="hlink" folHlink="folHlink"/>
  <p:sldLayoutIdLst>
    <p:sldLayoutId id="2147485604" r:id="rId1"/>
    <p:sldLayoutId id="2147485605" r:id="rId2"/>
    <p:sldLayoutId id="2147485606" r:id="rId3"/>
    <p:sldLayoutId id="2147485607" r:id="rId4"/>
    <p:sldLayoutId id="2147485608" r:id="rId5"/>
    <p:sldLayoutId id="2147485609" r:id="rId6"/>
    <p:sldLayoutId id="2147485610" r:id="rId7"/>
    <p:sldLayoutId id="2147485611" r:id="rId8"/>
    <p:sldLayoutId id="2147485612" r:id="rId9"/>
    <p:sldLayoutId id="2147485613" r:id="rId10"/>
    <p:sldLayoutId id="2147485614"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013972"/>
        </a:buClr>
        <a:buChar char="•"/>
        <a:defRPr sz="32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8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24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20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20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8EEE4751-9A09-4A2D-99AF-ECFC77A6EC5F}" type="datetimeFigureOut">
              <a:rPr lang="en-US" smtClean="0">
                <a:solidFill>
                  <a:prstClr val="black">
                    <a:tint val="75000"/>
                  </a:prstClr>
                </a:solidFill>
                <a:latin typeface="Arial" charset="0"/>
                <a:ea typeface="ＭＳ Ｐゴシック" charset="0"/>
                <a:cs typeface="Arial" charset="0"/>
              </a:rPr>
              <a:pPr eaLnBrk="1" hangingPunct="1"/>
              <a:t>2/25/2016</a:t>
            </a:fld>
            <a:endParaRPr lang="en-US" dirty="0">
              <a:solidFill>
                <a:prstClr val="black">
                  <a:tint val="75000"/>
                </a:prstClr>
              </a:solidFill>
              <a:latin typeface="Arial" charset="0"/>
              <a:ea typeface="ＭＳ Ｐゴシック"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latin typeface="Arial" charset="0"/>
              <a:ea typeface="ＭＳ Ｐゴシック"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2C626EB7-FB23-9946-AC03-BE678F8DC972}" type="slidenum">
              <a:rPr lang="en-US" smtClean="0">
                <a:solidFill>
                  <a:prstClr val="black">
                    <a:tint val="75000"/>
                  </a:prstClr>
                </a:solidFill>
                <a:latin typeface="Arial" charset="0"/>
                <a:ea typeface="ＭＳ Ｐゴシック" charset="0"/>
                <a:cs typeface="Arial" charset="0"/>
              </a:rPr>
              <a:pPr eaLnBrk="1" hangingPunct="1"/>
              <a:t>‹#›</a:t>
            </a:fld>
            <a:endParaRPr lang="en-US" dirty="0">
              <a:solidFill>
                <a:prstClr val="black">
                  <a:tint val="75000"/>
                </a:prstClr>
              </a:solidFill>
              <a:latin typeface="Arial" charset="0"/>
              <a:ea typeface="ＭＳ Ｐゴシック" charset="0"/>
              <a:cs typeface="Arial" charset="0"/>
            </a:endParaRPr>
          </a:p>
        </p:txBody>
      </p:sp>
    </p:spTree>
    <p:extLst>
      <p:ext uri="{BB962C8B-B14F-4D97-AF65-F5344CB8AC3E}">
        <p14:creationId xmlns:p14="http://schemas.microsoft.com/office/powerpoint/2010/main" val="2493298113"/>
      </p:ext>
    </p:extLst>
  </p:cSld>
  <p:clrMap bg1="lt1" tx1="dk1" bg2="lt2" tx2="dk2" accent1="accent1" accent2="accent2" accent3="accent3" accent4="accent4" accent5="accent5" accent6="accent6" hlink="hlink" folHlink="folHlink"/>
  <p:sldLayoutIdLst>
    <p:sldLayoutId id="2147485616" r:id="rId1"/>
    <p:sldLayoutId id="2147485617" r:id="rId2"/>
    <p:sldLayoutId id="2147485618" r:id="rId3"/>
    <p:sldLayoutId id="2147485619" r:id="rId4"/>
    <p:sldLayoutId id="2147485620" r:id="rId5"/>
    <p:sldLayoutId id="2147485621" r:id="rId6"/>
    <p:sldLayoutId id="2147485622" r:id="rId7"/>
    <p:sldLayoutId id="2147485623" r:id="rId8"/>
    <p:sldLayoutId id="2147485624" r:id="rId9"/>
    <p:sldLayoutId id="2147485625" r:id="rId10"/>
    <p:sldLayoutId id="21474856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5521"/>
            <a:ext cx="82296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defTabSz="457200" eaLnBrk="1" fontAlgn="auto" hangingPunct="1">
              <a:spcBef>
                <a:spcPts val="0"/>
              </a:spcBef>
              <a:spcAft>
                <a:spcPts val="0"/>
              </a:spcAft>
              <a:defRPr/>
            </a:pPr>
            <a:fld id="{49C0EE74-1F2C-4D2D-91EC-B282DFC749DA}" type="slidenum">
              <a:rPr lang="en-US" smtClean="0">
                <a:solidFill>
                  <a:prstClr val="black"/>
                </a:solidFill>
              </a:rPr>
              <a:pPr defTabSz="457200" eaLnBrk="1" fontAlgn="auto" hangingPunct="1">
                <a:spcBef>
                  <a:spcPts val="0"/>
                </a:spcBef>
                <a:spcAft>
                  <a:spcPts val="0"/>
                </a:spcAft>
                <a:defRPr/>
              </a:pPr>
              <a:t>‹#›</a:t>
            </a:fld>
            <a:endParaRPr lang="en-US" dirty="0">
              <a:solidFill>
                <a:prstClr val="black"/>
              </a:solidFill>
            </a:endParaRPr>
          </a:p>
        </p:txBody>
      </p:sp>
      <p:pic>
        <p:nvPicPr>
          <p:cNvPr id="9" name="Picture 30"/>
          <p:cNvPicPr>
            <a:picLocks noChangeAspect="1" noChangeArrowheads="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bwMode="auto">
          <a:xfrm>
            <a:off x="0" y="101600"/>
            <a:ext cx="9144000" cy="981075"/>
          </a:xfrm>
          <a:prstGeom prst="rect">
            <a:avLst/>
          </a:prstGeom>
          <a:noFill/>
          <a:ln w="9525">
            <a:noFill/>
            <a:miter lim="800000"/>
            <a:headEnd/>
            <a:tailEnd/>
          </a:ln>
        </p:spPr>
      </p:pic>
      <p:sp>
        <p:nvSpPr>
          <p:cNvPr id="10" name="Rectangle 32"/>
          <p:cNvSpPr>
            <a:spLocks noChangeArrowheads="1"/>
          </p:cNvSpPr>
          <p:nvPr userDrawn="1"/>
        </p:nvSpPr>
        <p:spPr bwMode="auto">
          <a:xfrm>
            <a:off x="0" y="0"/>
            <a:ext cx="9144000" cy="104775"/>
          </a:xfrm>
          <a:prstGeom prst="rect">
            <a:avLst/>
          </a:prstGeom>
          <a:solidFill>
            <a:srgbClr val="CC0000"/>
          </a:solidFill>
          <a:ln w="9525">
            <a:noFill/>
            <a:miter lim="800000"/>
            <a:headEnd/>
            <a:tailEnd/>
          </a:ln>
          <a:effectLst/>
        </p:spPr>
        <p:txBody>
          <a:bodyPr wrap="none" anchor="ctr"/>
          <a:lstStyle/>
          <a:p>
            <a:pPr defTabSz="457200" eaLnBrk="1" fontAlgn="auto" hangingPunct="1">
              <a:spcBef>
                <a:spcPts val="0"/>
              </a:spcBef>
              <a:spcAft>
                <a:spcPts val="0"/>
              </a:spcAft>
              <a:defRPr/>
            </a:pPr>
            <a:endParaRPr lang="en-US" dirty="0">
              <a:solidFill>
                <a:prstClr val="black"/>
              </a:solidFill>
              <a:latin typeface="Arial" charset="0"/>
              <a:ea typeface="ＭＳ Ｐゴシック" pitchFamily="48" charset="-128"/>
            </a:endParaRPr>
          </a:p>
        </p:txBody>
      </p:sp>
      <p:sp>
        <p:nvSpPr>
          <p:cNvPr id="11" name="Line 33"/>
          <p:cNvSpPr>
            <a:spLocks noChangeShapeType="1"/>
          </p:cNvSpPr>
          <p:nvPr userDrawn="1"/>
        </p:nvSpPr>
        <p:spPr bwMode="auto">
          <a:xfrm flipH="1">
            <a:off x="533400" y="6311900"/>
            <a:ext cx="6261100"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defTabSz="457200" eaLnBrk="1" fontAlgn="auto" hangingPunct="1">
              <a:spcBef>
                <a:spcPts val="0"/>
              </a:spcBef>
              <a:spcAft>
                <a:spcPts val="0"/>
              </a:spcAft>
              <a:defRPr/>
            </a:pPr>
            <a:endParaRPr lang="en-US" dirty="0">
              <a:solidFill>
                <a:prstClr val="black"/>
              </a:solidFill>
            </a:endParaRPr>
          </a:p>
        </p:txBody>
      </p:sp>
      <p:sp>
        <p:nvSpPr>
          <p:cNvPr id="18" name="Rectangle 36"/>
          <p:cNvSpPr>
            <a:spLocks noGrp="1" noChangeArrowheads="1"/>
          </p:cNvSpPr>
          <p:nvPr>
            <p:ph type="title"/>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06727" y="6093522"/>
            <a:ext cx="1873290" cy="436756"/>
          </a:xfrm>
          <a:prstGeom prst="rect">
            <a:avLst/>
          </a:prstGeom>
        </p:spPr>
      </p:pic>
    </p:spTree>
    <p:extLst>
      <p:ext uri="{BB962C8B-B14F-4D97-AF65-F5344CB8AC3E}">
        <p14:creationId xmlns:p14="http://schemas.microsoft.com/office/powerpoint/2010/main" val="1593192689"/>
      </p:ext>
    </p:extLst>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 id="2147485637" r:id="rId10"/>
  </p:sldLayoutIdLst>
  <p:hf sldNum="0" hdr="0" ftr="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308511"/>
      </p:ext>
    </p:extLst>
  </p:cSld>
  <p:clrMap bg1="lt1" tx1="dk1" bg2="lt2" tx2="dk2" accent1="accent1" accent2="accent2" accent3="accent3" accent4="accent4" accent5="accent5" accent6="accent6" hlink="hlink" folHlink="folHlink"/>
  <p:sldLayoutIdLst>
    <p:sldLayoutId id="2147485639" r:id="rId1"/>
    <p:sldLayoutId id="2147485640" r:id="rId2"/>
    <p:sldLayoutId id="2147485641" r:id="rId3"/>
    <p:sldLayoutId id="2147485642" r:id="rId4"/>
    <p:sldLayoutId id="2147485643" r:id="rId5"/>
    <p:sldLayoutId id="2147485644" r:id="rId6"/>
    <p:sldLayoutId id="2147485645" r:id="rId7"/>
    <p:sldLayoutId id="2147485646" r:id="rId8"/>
    <p:sldLayoutId id="2147485647" r:id="rId9"/>
    <p:sldLayoutId id="2147485648" r:id="rId10"/>
    <p:sldLayoutId id="214748564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rgbClr val="345884"/>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sbir.nih.gov/"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grants.nih.gov/grants/guide/pa-files/PA-15-270.html" TargetMode="External"/><Relationship Id="rId2" Type="http://schemas.openxmlformats.org/officeDocument/2006/relationships/hyperlink" Target="http://grants.nih.gov/grants/guide/pa-files/PA-15-269.html" TargetMode="External"/><Relationship Id="rId1" Type="http://schemas.openxmlformats.org/officeDocument/2006/relationships/slideLayout" Target="../slideLayouts/slideLayout32.xml"/><Relationship Id="rId6" Type="http://schemas.openxmlformats.org/officeDocument/2006/relationships/hyperlink" Target="http://grants.nih.gov/grants/guide/listserv.htm" TargetMode="External"/><Relationship Id="rId5" Type="http://schemas.openxmlformats.org/officeDocument/2006/relationships/hyperlink" Target="http://grants.nih.gov/grants/guide/notice-files/NOT-OD-15-130.html" TargetMode="External"/><Relationship Id="rId4" Type="http://schemas.openxmlformats.org/officeDocument/2006/relationships/hyperlink" Target="https://sbir.nih.gov/sites/default/files/PHS2016-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grants.nih.gov/grants/guide/listserv.htm" TargetMode="External"/><Relationship Id="rId7" Type="http://schemas.openxmlformats.org/officeDocument/2006/relationships/hyperlink" Target="mailto:sbir@od.nih.gov" TargetMode="External"/><Relationship Id="rId2" Type="http://schemas.openxmlformats.org/officeDocument/2006/relationships/hyperlink" Target="mailto:LISTSERV@LIST.NIH.GOV" TargetMode="External"/><Relationship Id="rId1" Type="http://schemas.openxmlformats.org/officeDocument/2006/relationships/slideLayout" Target="../slideLayouts/slideLayout32.xml"/><Relationship Id="rId6" Type="http://schemas.openxmlformats.org/officeDocument/2006/relationships/hyperlink" Target="https://sbir.nih.gov/engage" TargetMode="External"/><Relationship Id="rId5" Type="http://schemas.openxmlformats.org/officeDocument/2006/relationships/hyperlink" Target="https://sbir.nih.gov/statistics/success-stories" TargetMode="External"/><Relationship Id="rId4" Type="http://schemas.openxmlformats.org/officeDocument/2006/relationships/hyperlink" Target="https://twitter.com/nihsbi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hyperlink" Target="http://www.nhlbi.nih.gov/research/training/application-guidelines" TargetMode="External"/><Relationship Id="rId2" Type="http://schemas.openxmlformats.org/officeDocument/2006/relationships/notesSlide" Target="../notesSlides/notesSlide15.xml"/><Relationship Id="rId1" Type="http://schemas.openxmlformats.org/officeDocument/2006/relationships/slideLayout" Target="../slideLayouts/slideLayout54.xml"/><Relationship Id="rId5" Type="http://schemas.openxmlformats.org/officeDocument/2006/relationships/hyperlink" Target="http://www.nhlbi.nih.gov/funding/inits/index.htm" TargetMode="External"/><Relationship Id="rId4" Type="http://schemas.openxmlformats.org/officeDocument/2006/relationships/hyperlink" Target="http://www.fedbizopps.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hyperlink" Target="https://www.niaid.nih.gov/researchfunding/grant/strategy/Pages/contracts.aspx" TargetMode="Externa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hyperlink" Target="https://grants.nih.gov/grants/guide/WeeklyIndex.cfm" TargetMode="Externa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bo.gov/"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NIHSmallBusiness@mail.nih.gov"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ites.ed.gov/whhbcu/2015/10/27/how-hbcus-can-get-federal-sponsorship-from-the-united-states-department-of-health-human-servi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a:bodyPr>
          <a:lstStyle/>
          <a:p>
            <a:r>
              <a:rPr lang="en-US" sz="3200" b="1" i="0" dirty="0">
                <a:solidFill>
                  <a:schemeClr val="tx1"/>
                </a:solidFill>
                <a:latin typeface="Trebuchet MS" panose="020B0603020202020204" pitchFamily="34" charset="0"/>
              </a:rPr>
              <a:t>WELCOME TO </a:t>
            </a:r>
            <a:r>
              <a:rPr lang="en-US" sz="3200" b="1" i="0" dirty="0" smtClean="0">
                <a:solidFill>
                  <a:schemeClr val="tx1"/>
                </a:solidFill>
                <a:latin typeface="Trebuchet MS" panose="020B0603020202020204" pitchFamily="34" charset="0"/>
              </a:rPr>
              <a:t>THE</a:t>
            </a:r>
            <a:endParaRPr lang="en-US" sz="3200" b="1" i="0" dirty="0">
              <a:solidFill>
                <a:schemeClr val="tx1"/>
              </a:solidFill>
              <a:latin typeface="Trebuchet MS" panose="020B0603020202020204" pitchFamily="34" charset="0"/>
            </a:endParaRPr>
          </a:p>
          <a:p>
            <a:r>
              <a:rPr lang="en-US" sz="3200" b="1" i="0" dirty="0">
                <a:solidFill>
                  <a:schemeClr val="tx1"/>
                </a:solidFill>
                <a:latin typeface="Trebuchet MS" panose="020B0603020202020204" pitchFamily="34" charset="0"/>
              </a:rPr>
              <a:t>WHITE HOUSE INITIATIVE ON HISTORICALLY BLACK COLLEGES AND UNIVERSITIES (HBCU) WEBINAR</a:t>
            </a:r>
          </a:p>
          <a:p>
            <a:endParaRPr lang="en-US" sz="3200" b="1" i="0" dirty="0" smtClean="0">
              <a:solidFill>
                <a:schemeClr val="tx1"/>
              </a:solidFill>
              <a:latin typeface="Trebuchet MS" panose="020B0603020202020204" pitchFamily="34" charset="0"/>
            </a:endParaRPr>
          </a:p>
          <a:p>
            <a:r>
              <a:rPr lang="en-US" sz="3200" b="1" i="0" dirty="0" smtClean="0">
                <a:solidFill>
                  <a:schemeClr val="tx1"/>
                </a:solidFill>
                <a:latin typeface="Trebuchet MS" panose="020B0603020202020204" pitchFamily="34" charset="0"/>
              </a:rPr>
              <a:t>PRESENTED </a:t>
            </a:r>
            <a:r>
              <a:rPr lang="en-US" sz="3200" b="1" i="0" dirty="0">
                <a:solidFill>
                  <a:schemeClr val="tx1"/>
                </a:solidFill>
                <a:latin typeface="Trebuchet MS" panose="020B0603020202020204" pitchFamily="34" charset="0"/>
              </a:rPr>
              <a:t>BY </a:t>
            </a:r>
            <a:endParaRPr lang="en-US" sz="3200" b="1" i="0" dirty="0" smtClean="0">
              <a:solidFill>
                <a:schemeClr val="tx1"/>
              </a:solidFill>
              <a:latin typeface="Trebuchet MS" panose="020B0603020202020204" pitchFamily="34" charset="0"/>
            </a:endParaRPr>
          </a:p>
          <a:p>
            <a:r>
              <a:rPr lang="en-US" sz="3200" b="1" i="0" dirty="0" smtClean="0">
                <a:solidFill>
                  <a:schemeClr val="tx1"/>
                </a:solidFill>
                <a:latin typeface="Trebuchet MS" panose="020B0603020202020204" pitchFamily="34" charset="0"/>
              </a:rPr>
              <a:t>THE </a:t>
            </a:r>
            <a:r>
              <a:rPr lang="en-US" sz="3200" b="1" i="0" dirty="0">
                <a:solidFill>
                  <a:schemeClr val="tx1"/>
                </a:solidFill>
                <a:latin typeface="Trebuchet MS" panose="020B0603020202020204" pitchFamily="34" charset="0"/>
              </a:rPr>
              <a:t>NATIONAL INSTITUTES OF </a:t>
            </a:r>
            <a:r>
              <a:rPr lang="en-US" sz="3200" b="1" i="0" dirty="0" smtClean="0">
                <a:solidFill>
                  <a:schemeClr val="tx1"/>
                </a:solidFill>
                <a:latin typeface="Trebuchet MS" panose="020B0603020202020204" pitchFamily="34" charset="0"/>
              </a:rPr>
              <a:t>HEALTH (NIH)</a:t>
            </a:r>
          </a:p>
          <a:p>
            <a:endParaRPr lang="en-US" sz="3200" b="1" i="0" dirty="0">
              <a:solidFill>
                <a:schemeClr val="tx1"/>
              </a:solidFill>
              <a:latin typeface="Trebuchet MS" panose="020B0603020202020204" pitchFamily="34" charset="0"/>
            </a:endParaRPr>
          </a:p>
          <a:p>
            <a:r>
              <a:rPr lang="en-US" sz="3200" b="1" i="0" dirty="0" smtClean="0">
                <a:solidFill>
                  <a:schemeClr val="tx1"/>
                </a:solidFill>
                <a:latin typeface="Trebuchet MS" panose="020B0603020202020204" pitchFamily="34" charset="0"/>
              </a:rPr>
              <a:t>FEBRUARY 25, 2016</a:t>
            </a:r>
            <a:endParaRPr lang="en-US" sz="3200" b="1" i="0" dirty="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2478" y="909692"/>
          <a:ext cx="4166372" cy="3183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nvPr>
        </p:nvGraphicFramePr>
        <p:xfrm>
          <a:off x="4114800" y="909691"/>
          <a:ext cx="4767943" cy="5660091"/>
        </p:xfrm>
        <a:graphic>
          <a:graphicData uri="http://schemas.openxmlformats.org/drawingml/2006/table">
            <a:tbl>
              <a:tblPr firstRow="1" bandRow="1">
                <a:tableStyleId>{5C22544A-7EE6-4342-B048-85BDC9FD1C3A}</a:tableStyleId>
              </a:tblPr>
              <a:tblGrid>
                <a:gridCol w="3578380"/>
                <a:gridCol w="1189563"/>
              </a:tblGrid>
              <a:tr h="412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1"/>
                          </a:solidFill>
                          <a:latin typeface="+mn-lt"/>
                          <a:ea typeface="+mn-ea"/>
                          <a:cs typeface="+mn-cs"/>
                        </a:rPr>
                        <a:t>Agencies with SBIR and STTR Programs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95000"/>
                        <a:lumOff val="5000"/>
                      </a:schemeClr>
                    </a:solidFill>
                  </a:tcPr>
                </a:tc>
                <a:tc>
                  <a:txBody>
                    <a:bodyPr/>
                    <a:lstStyle/>
                    <a:p>
                      <a:pPr algn="l"/>
                      <a:r>
                        <a:rPr lang="en-US" sz="1400" b="1" kern="1200" baseline="0" dirty="0" smtClean="0">
                          <a:solidFill>
                            <a:schemeClr val="bg1"/>
                          </a:solidFill>
                          <a:latin typeface="+mn-lt"/>
                          <a:ea typeface="+mn-ea"/>
                          <a:cs typeface="+mn-cs"/>
                        </a:rPr>
                        <a:t>Budget</a:t>
                      </a:r>
                      <a:endParaRPr lang="en-US" sz="1400" b="1" kern="1200" baseline="0" dirty="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r>
              <a:tr h="274011">
                <a:tc>
                  <a:txBody>
                    <a:bodyPr/>
                    <a:lstStyle/>
                    <a:p>
                      <a:r>
                        <a:rPr lang="en-US" sz="1200" b="0" dirty="0" smtClean="0">
                          <a:solidFill>
                            <a:schemeClr val="tx1"/>
                          </a:solidFill>
                        </a:rPr>
                        <a:t>Department of Defense (DOD)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r"/>
                      <a:r>
                        <a:rPr lang="en-US" sz="1200" b="0" dirty="0" smtClean="0">
                          <a:solidFill>
                            <a:schemeClr val="tx1"/>
                          </a:solidFill>
                        </a:rPr>
                        <a:t>$ 1.070</a:t>
                      </a:r>
                      <a:r>
                        <a:rPr lang="en-US" sz="1200" b="0" baseline="0" dirty="0" smtClean="0">
                          <a:solidFill>
                            <a:schemeClr val="tx1"/>
                          </a:solidFill>
                        </a:rPr>
                        <a:t> </a:t>
                      </a:r>
                      <a:r>
                        <a:rPr lang="en-US" sz="1200" b="0" dirty="0" smtClean="0">
                          <a:solidFill>
                            <a:schemeClr val="tx1"/>
                          </a:solidFill>
                        </a:rPr>
                        <a:t>B</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598438">
                <a:tc>
                  <a:txBody>
                    <a:bodyPr/>
                    <a:lstStyle/>
                    <a:p>
                      <a:r>
                        <a:rPr lang="en-US" sz="1200" b="0" dirty="0" smtClean="0">
                          <a:solidFill>
                            <a:schemeClr val="tx1"/>
                          </a:solidFill>
                        </a:rPr>
                        <a:t>Department</a:t>
                      </a:r>
                      <a:r>
                        <a:rPr lang="en-US" sz="1200" b="0" baseline="0" dirty="0" smtClean="0">
                          <a:solidFill>
                            <a:schemeClr val="tx1"/>
                          </a:solidFill>
                        </a:rPr>
                        <a:t> of Health and Human Services (HHS), including the National Institutes of Health (NIH)*</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US" sz="1200" b="0" dirty="0" smtClean="0">
                          <a:solidFill>
                            <a:schemeClr val="tx1"/>
                          </a:solidFill>
                        </a:rPr>
                        <a:t>$797.0</a:t>
                      </a:r>
                      <a:r>
                        <a:rPr lang="en-US" sz="1200" b="0" baseline="0" dirty="0" smtClean="0">
                          <a:solidFill>
                            <a:schemeClr val="tx1"/>
                          </a:solidFill>
                        </a:rPr>
                        <a:t>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98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Department</a:t>
                      </a:r>
                      <a:r>
                        <a:rPr lang="en-US" sz="1200" b="0" baseline="0" dirty="0" smtClean="0">
                          <a:solidFill>
                            <a:schemeClr val="tx1"/>
                          </a:solidFill>
                        </a:rPr>
                        <a:t> of Energy (</a:t>
                      </a:r>
                      <a:r>
                        <a:rPr lang="en-US" sz="1200" b="0" dirty="0" smtClean="0">
                          <a:solidFill>
                            <a:schemeClr val="tx1"/>
                          </a:solidFill>
                        </a:rPr>
                        <a:t>DOE),</a:t>
                      </a:r>
                      <a:r>
                        <a:rPr lang="en-US" sz="1200" b="0" baseline="0" dirty="0" smtClean="0">
                          <a:solidFill>
                            <a:schemeClr val="tx1"/>
                          </a:solidFill>
                        </a:rPr>
                        <a:t> including  Advanced Research Projects Agency – Energy (ARPA-E)</a:t>
                      </a:r>
                      <a:endParaRPr lang="en-US" sz="1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US" sz="1200" b="0" dirty="0" smtClean="0">
                          <a:solidFill>
                            <a:schemeClr val="tx1"/>
                          </a:solidFill>
                        </a:rPr>
                        <a:t>$206.1M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56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Aeronautics</a:t>
                      </a:r>
                      <a:r>
                        <a:rPr lang="en-US" sz="1200" b="0" baseline="0" dirty="0" smtClean="0">
                          <a:solidFill>
                            <a:schemeClr val="tx1"/>
                          </a:solidFill>
                        </a:rPr>
                        <a:t> and Space Administration (</a:t>
                      </a:r>
                      <a:r>
                        <a:rPr lang="en-US" sz="1200" b="0" dirty="0" smtClean="0">
                          <a:solidFill>
                            <a:schemeClr val="tx1"/>
                          </a:solidFill>
                        </a:rPr>
                        <a:t>NASA)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$ 180.1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456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Science</a:t>
                      </a:r>
                      <a:r>
                        <a:rPr lang="en-US" sz="1200" b="0" baseline="0" dirty="0" smtClean="0">
                          <a:solidFill>
                            <a:schemeClr val="tx1"/>
                          </a:solidFill>
                        </a:rPr>
                        <a:t> Foundation (NSF)</a:t>
                      </a:r>
                      <a:endParaRPr lang="en-U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$176.0 M</a:t>
                      </a:r>
                    </a:p>
                    <a:p>
                      <a:pPr algn="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04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Agencies</a:t>
                      </a:r>
                      <a:r>
                        <a:rPr lang="en-US" sz="1400" b="1" baseline="0" dirty="0" smtClean="0">
                          <a:solidFill>
                            <a:schemeClr val="bg1"/>
                          </a:solidFill>
                        </a:rPr>
                        <a:t> with SBIR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l"/>
                      <a:r>
                        <a:rPr lang="en-US" sz="1400" b="1" kern="1200" baseline="0" dirty="0" smtClean="0">
                          <a:solidFill>
                            <a:schemeClr val="bg1"/>
                          </a:solidFill>
                          <a:latin typeface="+mn-lt"/>
                          <a:ea typeface="+mn-ea"/>
                          <a:cs typeface="+mn-cs"/>
                        </a:rPr>
                        <a:t>Budget</a:t>
                      </a:r>
                      <a:endParaRPr lang="en-US" sz="1400" b="1" kern="1200" baseline="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r>
              <a:tr h="274011">
                <a:tc>
                  <a:txBody>
                    <a:bodyPr/>
                    <a:lstStyle/>
                    <a:p>
                      <a:r>
                        <a:rPr lang="en-US" sz="1200" b="0" dirty="0" smtClean="0">
                          <a:solidFill>
                            <a:schemeClr val="tx1"/>
                          </a:solidFill>
                        </a:rPr>
                        <a:t>U.S. Department</a:t>
                      </a:r>
                      <a:r>
                        <a:rPr lang="en-US" sz="1200" b="0" baseline="0" dirty="0" smtClean="0">
                          <a:solidFill>
                            <a:schemeClr val="tx1"/>
                          </a:solidFill>
                        </a:rPr>
                        <a:t> of Agriculture (USDA)</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US" sz="1200" b="0" dirty="0" smtClean="0">
                          <a:solidFill>
                            <a:schemeClr val="tx1"/>
                          </a:solidFill>
                        </a:rPr>
                        <a:t>$25.3M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690357">
                <a:tc>
                  <a:txBody>
                    <a:bodyPr/>
                    <a:lstStyle/>
                    <a:p>
                      <a:r>
                        <a:rPr lang="en-US" sz="1200" b="0" dirty="0" smtClean="0">
                          <a:solidFill>
                            <a:schemeClr val="tx1"/>
                          </a:solidFill>
                        </a:rPr>
                        <a:t>Department of Homeland Security (DHS):  Science and Technology Directorate (S&amp;T)</a:t>
                      </a:r>
                      <a:r>
                        <a:rPr lang="en-US" sz="1200" b="0" baseline="0" dirty="0" smtClean="0">
                          <a:solidFill>
                            <a:schemeClr val="tx1"/>
                          </a:solidFill>
                        </a:rPr>
                        <a:t> and Domestic Nuclear Detection Office (DNDO)</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r"/>
                      <a:r>
                        <a:rPr lang="en-US" sz="1200" b="0" dirty="0" smtClean="0">
                          <a:solidFill>
                            <a:schemeClr val="tx1"/>
                          </a:solidFill>
                        </a:rPr>
                        <a:t>$17.7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769421">
                <a:tc>
                  <a:txBody>
                    <a:bodyPr/>
                    <a:lstStyle/>
                    <a:p>
                      <a:r>
                        <a:rPr lang="en-US" sz="1200" b="0" dirty="0" smtClean="0">
                          <a:solidFill>
                            <a:schemeClr val="tx1"/>
                          </a:solidFill>
                        </a:rPr>
                        <a:t>Department of Commerce:  National Oceanic and Atmospheric Administration (NOAA) and National Institute</a:t>
                      </a:r>
                      <a:r>
                        <a:rPr lang="en-US" sz="1200" b="0" baseline="0" dirty="0" smtClean="0">
                          <a:solidFill>
                            <a:schemeClr val="tx1"/>
                          </a:solidFill>
                        </a:rPr>
                        <a:t> of Standards and Technology (</a:t>
                      </a:r>
                      <a:r>
                        <a:rPr lang="en-US" sz="1200" b="0" dirty="0" smtClean="0">
                          <a:solidFill>
                            <a:schemeClr val="tx1"/>
                          </a:solidFill>
                        </a:rPr>
                        <a:t>NIST)*</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r"/>
                      <a:r>
                        <a:rPr lang="en-US" sz="1200" b="0" dirty="0" smtClean="0">
                          <a:solidFill>
                            <a:schemeClr val="tx1"/>
                          </a:solidFill>
                        </a:rPr>
                        <a:t>$8.4M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274011">
                <a:tc>
                  <a:txBody>
                    <a:bodyPr/>
                    <a:lstStyle/>
                    <a:p>
                      <a:r>
                        <a:rPr lang="en-US" sz="1200" b="0" dirty="0" smtClean="0">
                          <a:solidFill>
                            <a:schemeClr val="tx1"/>
                          </a:solidFill>
                        </a:rPr>
                        <a:t>Department</a:t>
                      </a:r>
                      <a:r>
                        <a:rPr lang="en-US" sz="1200" b="0" baseline="0" dirty="0" smtClean="0">
                          <a:solidFill>
                            <a:schemeClr val="tx1"/>
                          </a:solidFill>
                        </a:rPr>
                        <a:t> of Transportation (DOT)</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r"/>
                      <a:r>
                        <a:rPr lang="en-US" sz="1200" b="0" dirty="0" smtClean="0">
                          <a:solidFill>
                            <a:schemeClr val="tx1"/>
                          </a:solidFill>
                        </a:rPr>
                        <a:t>$7.9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274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Department of Education (ED)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$7.5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274011">
                <a:tc>
                  <a:txBody>
                    <a:bodyPr/>
                    <a:lstStyle/>
                    <a:p>
                      <a:r>
                        <a:rPr lang="en-US" sz="1200" b="0" dirty="0" smtClean="0">
                          <a:solidFill>
                            <a:schemeClr val="tx1"/>
                          </a:solidFill>
                        </a:rPr>
                        <a:t>Environmental Protection</a:t>
                      </a:r>
                      <a:r>
                        <a:rPr lang="en-US" sz="1200" b="0" baseline="0" dirty="0" smtClean="0">
                          <a:solidFill>
                            <a:schemeClr val="tx1"/>
                          </a:solidFill>
                        </a:rPr>
                        <a:t> Agency (EPA)</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r"/>
                      <a:r>
                        <a:rPr lang="en-US" sz="1200" b="0" dirty="0" smtClean="0">
                          <a:solidFill>
                            <a:schemeClr val="tx1"/>
                          </a:solidFill>
                        </a:rPr>
                        <a:t>$4.2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bl>
          </a:graphicData>
        </a:graphic>
      </p:graphicFrame>
      <p:sp>
        <p:nvSpPr>
          <p:cNvPr id="2" name="Title 1"/>
          <p:cNvSpPr>
            <a:spLocks noGrp="1"/>
          </p:cNvSpPr>
          <p:nvPr>
            <p:ph type="title"/>
          </p:nvPr>
        </p:nvSpPr>
        <p:spPr>
          <a:xfrm>
            <a:off x="1371600" y="-15240"/>
            <a:ext cx="7511143" cy="792162"/>
          </a:xfrm>
        </p:spPr>
        <p:txBody>
          <a:bodyPr/>
          <a:lstStyle/>
          <a:p>
            <a:r>
              <a:rPr lang="en-US" dirty="0" smtClean="0"/>
              <a:t>SBIR/STTR Budgets by Agency FY2015</a:t>
            </a:r>
            <a:endParaRPr lang="en-US" dirty="0"/>
          </a:p>
        </p:txBody>
      </p:sp>
      <p:sp>
        <p:nvSpPr>
          <p:cNvPr id="8" name="TextBox 7"/>
          <p:cNvSpPr txBox="1"/>
          <p:nvPr/>
        </p:nvSpPr>
        <p:spPr>
          <a:xfrm>
            <a:off x="1124477" y="3747659"/>
            <a:ext cx="2302374" cy="646331"/>
          </a:xfrm>
          <a:prstGeom prst="rect">
            <a:avLst/>
          </a:prstGeom>
          <a:noFill/>
        </p:spPr>
        <p:txBody>
          <a:bodyPr wrap="square" rtlCol="0">
            <a:spAutoFit/>
          </a:bodyPr>
          <a:lstStyle/>
          <a:p>
            <a:pPr eaLnBrk="1" hangingPunct="1"/>
            <a:r>
              <a:rPr lang="en-US" b="1" dirty="0" smtClean="0">
                <a:solidFill>
                  <a:srgbClr val="002060">
                    <a:lumMod val="50000"/>
                    <a:lumOff val="50000"/>
                  </a:srgbClr>
                </a:solidFill>
                <a:latin typeface="Arial" charset="0"/>
                <a:ea typeface="ＭＳ Ｐゴシック" charset="0"/>
                <a:cs typeface="Arial" charset="0"/>
              </a:rPr>
              <a:t>~ $2.5B in FY15 </a:t>
            </a:r>
          </a:p>
          <a:p>
            <a:pPr eaLnBrk="1" hangingPunct="1"/>
            <a:r>
              <a:rPr lang="en-US" b="1" dirty="0" smtClean="0">
                <a:solidFill>
                  <a:srgbClr val="002060">
                    <a:lumMod val="50000"/>
                    <a:lumOff val="50000"/>
                  </a:srgbClr>
                </a:solidFill>
                <a:latin typeface="Arial" charset="0"/>
                <a:ea typeface="ＭＳ Ｐゴシック" charset="0"/>
                <a:cs typeface="Arial" charset="0"/>
              </a:rPr>
              <a:t>across all agencies</a:t>
            </a:r>
            <a:endParaRPr lang="en-US" b="1" dirty="0">
              <a:solidFill>
                <a:srgbClr val="002060">
                  <a:lumMod val="50000"/>
                  <a:lumOff val="50000"/>
                </a:srgbClr>
              </a:solidFill>
              <a:latin typeface="Arial" charset="0"/>
              <a:ea typeface="ＭＳ Ｐゴシック" charset="0"/>
              <a:cs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399528"/>
            <a:ext cx="2190750" cy="80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16109" y="4558205"/>
            <a:ext cx="1444531" cy="677108"/>
            <a:chOff x="1908269" y="4876800"/>
            <a:chExt cx="1444531" cy="677108"/>
          </a:xfrm>
        </p:grpSpPr>
        <p:sp>
          <p:nvSpPr>
            <p:cNvPr id="7" name="Rectangle 6"/>
            <p:cNvSpPr/>
            <p:nvPr/>
          </p:nvSpPr>
          <p:spPr>
            <a:xfrm>
              <a:off x="1908269" y="5262418"/>
              <a:ext cx="228600" cy="228600"/>
            </a:xfrm>
            <a:prstGeom prst="rect">
              <a:avLst/>
            </a:prstGeom>
            <a:solidFill>
              <a:srgbClr val="8DB4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600" dirty="0">
                <a:solidFill>
                  <a:prstClr val="black">
                    <a:lumMod val="65000"/>
                    <a:lumOff val="35000"/>
                  </a:prstClr>
                </a:solidFill>
              </a:endParaRPr>
            </a:p>
          </p:txBody>
        </p:sp>
        <p:sp>
          <p:nvSpPr>
            <p:cNvPr id="9" name="Rectangle 8"/>
            <p:cNvSpPr/>
            <p:nvPr/>
          </p:nvSpPr>
          <p:spPr>
            <a:xfrm>
              <a:off x="1908269" y="4901048"/>
              <a:ext cx="228600" cy="2286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600" dirty="0">
                <a:solidFill>
                  <a:prstClr val="black">
                    <a:lumMod val="65000"/>
                    <a:lumOff val="35000"/>
                  </a:prstClr>
                </a:solidFill>
              </a:endParaRPr>
            </a:p>
          </p:txBody>
        </p:sp>
        <p:sp>
          <p:nvSpPr>
            <p:cNvPr id="10" name="TextBox 9"/>
            <p:cNvSpPr txBox="1"/>
            <p:nvPr/>
          </p:nvSpPr>
          <p:spPr>
            <a:xfrm>
              <a:off x="2136869" y="4876800"/>
              <a:ext cx="838200" cy="338554"/>
            </a:xfrm>
            <a:prstGeom prst="rect">
              <a:avLst/>
            </a:prstGeom>
            <a:noFill/>
          </p:spPr>
          <p:txBody>
            <a:bodyPr wrap="square" rtlCol="0">
              <a:spAutoFit/>
            </a:bodyPr>
            <a:lstStyle/>
            <a:p>
              <a:pPr eaLnBrk="1" hangingPunct="1"/>
              <a:r>
                <a:rPr lang="en-US" sz="1600" dirty="0" smtClean="0">
                  <a:solidFill>
                    <a:prstClr val="black">
                      <a:lumMod val="65000"/>
                      <a:lumOff val="35000"/>
                    </a:prstClr>
                  </a:solidFill>
                  <a:latin typeface="Trebuchet MS"/>
                  <a:ea typeface="ＭＳ Ｐゴシック" charset="0"/>
                  <a:cs typeface="Arial" charset="0"/>
                </a:rPr>
                <a:t>Grants</a:t>
              </a:r>
              <a:endParaRPr lang="en-US" sz="1600" dirty="0">
                <a:solidFill>
                  <a:prstClr val="black">
                    <a:lumMod val="65000"/>
                    <a:lumOff val="35000"/>
                  </a:prstClr>
                </a:solidFill>
                <a:latin typeface="Trebuchet MS"/>
                <a:ea typeface="ＭＳ Ｐゴシック" charset="0"/>
                <a:cs typeface="Arial" charset="0"/>
              </a:endParaRPr>
            </a:p>
          </p:txBody>
        </p:sp>
        <p:sp>
          <p:nvSpPr>
            <p:cNvPr id="11" name="TextBox 10"/>
            <p:cNvSpPr txBox="1"/>
            <p:nvPr/>
          </p:nvSpPr>
          <p:spPr>
            <a:xfrm>
              <a:off x="2136869" y="5215354"/>
              <a:ext cx="1215931" cy="338554"/>
            </a:xfrm>
            <a:prstGeom prst="rect">
              <a:avLst/>
            </a:prstGeom>
            <a:noFill/>
          </p:spPr>
          <p:txBody>
            <a:bodyPr wrap="square" rtlCol="0">
              <a:spAutoFit/>
            </a:bodyPr>
            <a:lstStyle/>
            <a:p>
              <a:pPr eaLnBrk="1" hangingPunct="1"/>
              <a:r>
                <a:rPr lang="en-US" sz="1600" dirty="0" smtClean="0">
                  <a:solidFill>
                    <a:prstClr val="black">
                      <a:lumMod val="65000"/>
                      <a:lumOff val="35000"/>
                    </a:prstClr>
                  </a:solidFill>
                  <a:latin typeface="Trebuchet MS"/>
                  <a:ea typeface="ＭＳ Ｐゴシック" charset="0"/>
                  <a:cs typeface="Arial" charset="0"/>
                </a:rPr>
                <a:t>Contracts</a:t>
              </a:r>
              <a:endParaRPr lang="en-US" sz="1600" dirty="0">
                <a:solidFill>
                  <a:prstClr val="black">
                    <a:lumMod val="65000"/>
                    <a:lumOff val="35000"/>
                  </a:prstClr>
                </a:solidFill>
                <a:latin typeface="Trebuchet MS"/>
                <a:ea typeface="ＭＳ Ｐゴシック" charset="0"/>
                <a:cs typeface="Arial" charset="0"/>
              </a:endParaRPr>
            </a:p>
          </p:txBody>
        </p:sp>
      </p:grpSp>
      <p:sp>
        <p:nvSpPr>
          <p:cNvPr id="12" name="Slide Number Placeholder 3"/>
          <p:cNvSpPr>
            <a:spLocks noGrp="1"/>
          </p:cNvSpPr>
          <p:nvPr>
            <p:ph type="sldNum" sz="quarter" idx="10"/>
          </p:nvPr>
        </p:nvSpPr>
        <p:spPr>
          <a:xfrm>
            <a:off x="7772400" y="6553200"/>
            <a:ext cx="1371600" cy="155575"/>
          </a:xfrm>
        </p:spPr>
        <p:txBody>
          <a:bodyPr/>
          <a:lstStyle/>
          <a:p>
            <a:r>
              <a:rPr lang="en-US" dirty="0" smtClean="0">
                <a:solidFill>
                  <a:srgbClr val="FFFFFF"/>
                </a:solidFill>
              </a:rPr>
              <a:t>11</a:t>
            </a:r>
            <a:endParaRPr lang="en-US" dirty="0">
              <a:solidFill>
                <a:srgbClr val="FFFFFF"/>
              </a:solidFill>
            </a:endParaRPr>
          </a:p>
        </p:txBody>
      </p:sp>
    </p:spTree>
    <p:extLst>
      <p:ext uri="{BB962C8B-B14F-4D97-AF65-F5344CB8AC3E}">
        <p14:creationId xmlns:p14="http://schemas.microsoft.com/office/powerpoint/2010/main" val="4064987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02965" y="718690"/>
            <a:ext cx="3505200" cy="1381780"/>
          </a:xfrm>
          <a:prstGeom prst="roundRect">
            <a:avLst/>
          </a:prstGeom>
          <a:solidFill>
            <a:srgbClr val="E3F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100" dirty="0">
              <a:solidFill>
                <a:srgbClr val="FFFFFF"/>
              </a:solidFill>
            </a:endParaRPr>
          </a:p>
        </p:txBody>
      </p:sp>
      <p:graphicFrame>
        <p:nvGraphicFramePr>
          <p:cNvPr id="4" name="Chart 3"/>
          <p:cNvGraphicFramePr>
            <a:graphicFrameLocks/>
          </p:cNvGraphicFramePr>
          <p:nvPr>
            <p:extLst/>
          </p:nvPr>
        </p:nvGraphicFramePr>
        <p:xfrm>
          <a:off x="381000" y="1219200"/>
          <a:ext cx="89916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640099" y="685800"/>
            <a:ext cx="3352800" cy="1569660"/>
          </a:xfrm>
          <a:prstGeom prst="rect">
            <a:avLst/>
          </a:prstGeom>
          <a:solidFill>
            <a:schemeClr val="tx2">
              <a:lumMod val="20000"/>
              <a:lumOff val="80000"/>
            </a:schemeClr>
          </a:solidFill>
        </p:spPr>
        <p:txBody>
          <a:bodyPr wrap="square" rtlCol="0">
            <a:spAutoFit/>
          </a:bodyPr>
          <a:lstStyle/>
          <a:p>
            <a:pPr eaLnBrk="1" hangingPunct="1"/>
            <a:r>
              <a:rPr lang="en-US" sz="2400" dirty="0" smtClean="0">
                <a:solidFill>
                  <a:prstClr val="black"/>
                </a:solidFill>
                <a:latin typeface="Trebuchet MS" panose="020B0603020202020204" pitchFamily="34" charset="0"/>
                <a:ea typeface="ＭＳ Ｐゴシック" charset="0"/>
                <a:cs typeface="Arial" charset="0"/>
              </a:rPr>
              <a:t>2.9%   SBIR      $691M</a:t>
            </a:r>
          </a:p>
          <a:p>
            <a:pPr eaLnBrk="1" hangingPunct="1"/>
            <a:r>
              <a:rPr lang="en-US" sz="2400" dirty="0" smtClean="0">
                <a:solidFill>
                  <a:prstClr val="black"/>
                </a:solidFill>
                <a:latin typeface="Trebuchet MS" panose="020B0603020202020204" pitchFamily="34" charset="0"/>
                <a:ea typeface="ＭＳ Ｐゴシック" charset="0"/>
                <a:cs typeface="Arial" charset="0"/>
              </a:rPr>
              <a:t>0.40% STTR     $95M</a:t>
            </a:r>
          </a:p>
          <a:p>
            <a:pPr eaLnBrk="1" hangingPunct="1"/>
            <a:r>
              <a:rPr lang="en-US" sz="2400" b="1" i="1" dirty="0" smtClean="0">
                <a:solidFill>
                  <a:srgbClr val="004D86"/>
                </a:solidFill>
                <a:latin typeface="Trebuchet MS" panose="020B0603020202020204" pitchFamily="34" charset="0"/>
                <a:ea typeface="ＭＳ Ｐゴシック" charset="0"/>
                <a:cs typeface="Arial" charset="0"/>
              </a:rPr>
              <a:t>Total FY15    $786M</a:t>
            </a:r>
          </a:p>
          <a:p>
            <a:pPr eaLnBrk="1" hangingPunct="1"/>
            <a:r>
              <a:rPr lang="en-US" sz="2400" b="1" i="1" dirty="0" smtClean="0">
                <a:solidFill>
                  <a:srgbClr val="004D86"/>
                </a:solidFill>
                <a:latin typeface="Trebuchet MS" panose="020B0603020202020204" pitchFamily="34" charset="0"/>
                <a:ea typeface="ＭＳ Ｐゴシック" charset="0"/>
                <a:cs typeface="Arial" charset="0"/>
              </a:rPr>
              <a:t>FY16              TBD</a:t>
            </a:r>
            <a:endParaRPr lang="en-US" sz="2400" b="1" i="1" dirty="0">
              <a:solidFill>
                <a:srgbClr val="004D86"/>
              </a:solidFill>
              <a:latin typeface="Trebuchet MS" panose="020B0603020202020204" pitchFamily="34" charset="0"/>
              <a:ea typeface="ＭＳ Ｐゴシック" charset="0"/>
              <a:cs typeface="Arial" charset="0"/>
            </a:endParaRPr>
          </a:p>
        </p:txBody>
      </p:sp>
      <p:sp>
        <p:nvSpPr>
          <p:cNvPr id="5" name="TextBox 4"/>
          <p:cNvSpPr txBox="1"/>
          <p:nvPr/>
        </p:nvSpPr>
        <p:spPr>
          <a:xfrm>
            <a:off x="609600" y="76200"/>
            <a:ext cx="7147534" cy="523220"/>
          </a:xfrm>
          <a:prstGeom prst="rect">
            <a:avLst/>
          </a:prstGeom>
          <a:noFill/>
        </p:spPr>
        <p:txBody>
          <a:bodyPr wrap="none" rtlCol="0">
            <a:spAutoFit/>
          </a:bodyPr>
          <a:lstStyle/>
          <a:p>
            <a:pPr eaLnBrk="1" hangingPunct="1"/>
            <a:r>
              <a:rPr lang="en-US" sz="2800" b="1" dirty="0" smtClean="0">
                <a:solidFill>
                  <a:srgbClr val="004D86"/>
                </a:solidFill>
                <a:latin typeface="Trebuchet MS" panose="020B0603020202020204" pitchFamily="34" charset="0"/>
                <a:ea typeface="ＭＳ Ｐゴシック" charset="0"/>
                <a:cs typeface="Arial" charset="0"/>
              </a:rPr>
              <a:t>NIH SBIR/STTR Budget Allocations FY2015</a:t>
            </a:r>
            <a:endParaRPr lang="en-US" sz="2800" b="1" dirty="0">
              <a:solidFill>
                <a:srgbClr val="004D86"/>
              </a:solidFill>
              <a:latin typeface="Trebuchet MS" panose="020B0603020202020204" pitchFamily="34" charset="0"/>
              <a:ea typeface="ＭＳ Ｐゴシック" charset="0"/>
              <a:cs typeface="Arial" charset="0"/>
            </a:endParaRPr>
          </a:p>
        </p:txBody>
      </p:sp>
    </p:spTree>
    <p:extLst>
      <p:ext uri="{BB962C8B-B14F-4D97-AF65-F5344CB8AC3E}">
        <p14:creationId xmlns:p14="http://schemas.microsoft.com/office/powerpoint/2010/main" val="144813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87" name="Rectangle 15"/>
          <p:cNvSpPr>
            <a:spLocks noChangeArrowheads="1"/>
          </p:cNvSpPr>
          <p:nvPr/>
        </p:nvSpPr>
        <p:spPr bwMode="auto">
          <a:xfrm>
            <a:off x="751915" y="185235"/>
            <a:ext cx="7966695" cy="609600"/>
          </a:xfrm>
          <a:prstGeom prst="rect">
            <a:avLst/>
          </a:prstGeom>
          <a:noFill/>
          <a:ln w="9525">
            <a:noFill/>
            <a:miter lim="800000"/>
            <a:headEnd/>
            <a:tailEnd/>
          </a:ln>
          <a:effectLst/>
        </p:spPr>
        <p:txBody>
          <a:bodyPr lIns="92075" tIns="46038" rIns="92075" bIns="46038" anchor="ctr"/>
          <a:lstStyle/>
          <a:p>
            <a:pPr algn="r" eaLnBrk="1" hangingPunct="1"/>
            <a:r>
              <a:rPr lang="en-US" sz="2400" b="1" dirty="0" smtClean="0">
                <a:solidFill>
                  <a:srgbClr val="FFFFFF"/>
                </a:solidFill>
                <a:latin typeface="Arial" charset="0"/>
                <a:ea typeface="ＭＳ Ｐゴシック" charset="0"/>
                <a:cs typeface="Arial" charset="0"/>
              </a:rPr>
              <a:t>                                                           </a:t>
            </a:r>
            <a:r>
              <a:rPr lang="en-US" sz="2400" b="1" dirty="0" smtClean="0">
                <a:solidFill>
                  <a:srgbClr val="FFFFFF"/>
                </a:solidFill>
                <a:latin typeface="Trebuchet MS" panose="020B0603020202020204" pitchFamily="34" charset="0"/>
                <a:ea typeface="ＭＳ Ｐゴシック" charset="0"/>
                <a:cs typeface="Arial" charset="0"/>
              </a:rPr>
              <a:t>NIH SBIR/STTR</a:t>
            </a:r>
          </a:p>
          <a:p>
            <a:pPr algn="r" eaLnBrk="1" hangingPunct="1"/>
            <a:r>
              <a:rPr lang="en-US" sz="2400" b="1" dirty="0" smtClean="0">
                <a:solidFill>
                  <a:srgbClr val="FFFFFF"/>
                </a:solidFill>
                <a:latin typeface="Trebuchet MS" panose="020B0603020202020204" pitchFamily="34" charset="0"/>
                <a:ea typeface="ＭＳ Ｐゴシック" charset="0"/>
                <a:cs typeface="Arial" charset="0"/>
              </a:rPr>
              <a:t>3-Phase Program</a:t>
            </a:r>
            <a:endParaRPr lang="en-US" sz="2400" b="1" dirty="0">
              <a:solidFill>
                <a:srgbClr val="FFFFFF"/>
              </a:solidFill>
              <a:latin typeface="Trebuchet MS" panose="020B0603020202020204" pitchFamily="34" charset="0"/>
              <a:ea typeface="ＭＳ Ｐゴシック" charset="0"/>
              <a:cs typeface="Arial" charset="0"/>
            </a:endParaRPr>
          </a:p>
        </p:txBody>
      </p:sp>
      <p:sp>
        <p:nvSpPr>
          <p:cNvPr id="6" name="Rectangle 5"/>
          <p:cNvSpPr/>
          <p:nvPr/>
        </p:nvSpPr>
        <p:spPr>
          <a:xfrm>
            <a:off x="393554" y="999184"/>
            <a:ext cx="8354382" cy="1363015"/>
          </a:xfrm>
          <a:prstGeom prst="rect">
            <a:avLst/>
          </a:prstGeom>
          <a:solidFill>
            <a:schemeClr val="accent3"/>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28" name="Pentagon 27"/>
          <p:cNvSpPr/>
          <p:nvPr/>
        </p:nvSpPr>
        <p:spPr>
          <a:xfrm>
            <a:off x="1928433" y="986440"/>
            <a:ext cx="433767" cy="1375760"/>
          </a:xfrm>
          <a:prstGeom prst="homePlate">
            <a:avLst/>
          </a:prstGeom>
          <a:solidFill>
            <a:srgbClr val="2676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29" name="Rectangle 28"/>
          <p:cNvSpPr/>
          <p:nvPr/>
        </p:nvSpPr>
        <p:spPr>
          <a:xfrm>
            <a:off x="408618" y="986439"/>
            <a:ext cx="1648782" cy="1375760"/>
          </a:xfrm>
          <a:prstGeom prst="rect">
            <a:avLst/>
          </a:prstGeom>
          <a:solidFill>
            <a:srgbClr val="2676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7" name="TextBox 6"/>
          <p:cNvSpPr txBox="1"/>
          <p:nvPr/>
        </p:nvSpPr>
        <p:spPr>
          <a:xfrm>
            <a:off x="990600" y="1540730"/>
            <a:ext cx="2286000" cy="369332"/>
          </a:xfrm>
          <a:prstGeom prst="rect">
            <a:avLst/>
          </a:prstGeom>
          <a:noFill/>
        </p:spPr>
        <p:txBody>
          <a:bodyPr wrap="square" rtlCol="0">
            <a:spAutoFit/>
          </a:bodyPr>
          <a:lstStyle/>
          <a:p>
            <a:pPr eaLnBrk="1" hangingPunct="1"/>
            <a:r>
              <a:rPr lang="en-US" b="1" i="1" dirty="0" smtClean="0">
                <a:solidFill>
                  <a:srgbClr val="F0FEF6"/>
                </a:solidFill>
                <a:latin typeface="Trebuchet MS" panose="020B0603020202020204" pitchFamily="34" charset="0"/>
                <a:ea typeface="ＭＳ Ｐゴシック" charset="0"/>
                <a:cs typeface="Arial" charset="0"/>
              </a:rPr>
              <a:t>Discovery</a:t>
            </a:r>
            <a:endParaRPr lang="en-US" b="1" i="1" dirty="0">
              <a:solidFill>
                <a:srgbClr val="F0FEF6"/>
              </a:solidFill>
              <a:latin typeface="Trebuchet MS" panose="020B0603020202020204" pitchFamily="34" charset="0"/>
              <a:ea typeface="ＭＳ Ｐゴシック" charset="0"/>
              <a:cs typeface="Arial" charset="0"/>
            </a:endParaRPr>
          </a:p>
        </p:txBody>
      </p:sp>
      <p:sp>
        <p:nvSpPr>
          <p:cNvPr id="43" name="TextBox 42"/>
          <p:cNvSpPr txBox="1"/>
          <p:nvPr/>
        </p:nvSpPr>
        <p:spPr>
          <a:xfrm>
            <a:off x="2895599" y="1122999"/>
            <a:ext cx="6195633" cy="1000274"/>
          </a:xfrm>
          <a:prstGeom prst="rect">
            <a:avLst/>
          </a:prstGeom>
          <a:noFill/>
        </p:spPr>
        <p:txBody>
          <a:bodyPr wrap="square" rtlCol="0">
            <a:spAutoFit/>
          </a:bodyPr>
          <a:lstStyle/>
          <a:p>
            <a:pPr eaLnBrk="1" hangingPunct="1"/>
            <a:r>
              <a:rPr lang="en-US" sz="2400" b="1" dirty="0" smtClean="0">
                <a:solidFill>
                  <a:srgbClr val="004274"/>
                </a:solidFill>
                <a:latin typeface="Trebuchet MS" panose="020B0603020202020204" pitchFamily="34" charset="0"/>
                <a:ea typeface="ＭＳ Ｐゴシック" charset="0"/>
                <a:cs typeface="Arial" charset="0"/>
              </a:rPr>
              <a:t>      </a:t>
            </a:r>
            <a:r>
              <a:rPr lang="en-US" sz="2400" b="1" dirty="0" smtClean="0">
                <a:solidFill>
                  <a:srgbClr val="2676AC"/>
                </a:solidFill>
                <a:latin typeface="Trebuchet MS" panose="020B0603020202020204" pitchFamily="34" charset="0"/>
                <a:ea typeface="ＭＳ Ｐゴシック" charset="0"/>
                <a:cs typeface="Arial" charset="0"/>
              </a:rPr>
              <a:t>Phase I Feasibility Study</a:t>
            </a:r>
          </a:p>
          <a:p>
            <a:pPr eaLnBrk="1" hangingPunct="1"/>
            <a:r>
              <a:rPr lang="en-US" sz="1750" b="1" dirty="0">
                <a:solidFill>
                  <a:srgbClr val="7F7F7F">
                    <a:lumMod val="50000"/>
                  </a:srgbClr>
                </a:solidFill>
                <a:latin typeface="Trebuchet MS" panose="020B0603020202020204" pitchFamily="34" charset="0"/>
                <a:ea typeface="ＭＳ Ｐゴシック" charset="0"/>
                <a:cs typeface="Arial" charset="0"/>
              </a:rPr>
              <a:t> </a:t>
            </a:r>
            <a:r>
              <a:rPr lang="en-US" sz="1750" b="1" dirty="0" smtClean="0">
                <a:solidFill>
                  <a:srgbClr val="7F7F7F">
                    <a:lumMod val="50000"/>
                  </a:srgbClr>
                </a:solidFill>
                <a:latin typeface="Trebuchet MS" panose="020B0603020202020204" pitchFamily="34" charset="0"/>
                <a:ea typeface="ＭＳ Ｐゴシック" charset="0"/>
                <a:cs typeface="Arial" charset="0"/>
              </a:rPr>
              <a:t>       Budget Guide: </a:t>
            </a:r>
            <a:r>
              <a:rPr lang="en-US" sz="1750" dirty="0" smtClean="0">
                <a:solidFill>
                  <a:srgbClr val="7F7F7F">
                    <a:lumMod val="50000"/>
                  </a:srgbClr>
                </a:solidFill>
                <a:latin typeface="Trebuchet MS" panose="020B0603020202020204" pitchFamily="34" charset="0"/>
                <a:ea typeface="ＭＳ Ｐゴシック" charset="0"/>
                <a:cs typeface="Arial" charset="0"/>
              </a:rPr>
              <a:t>$150K for SBIR and STTR</a:t>
            </a:r>
          </a:p>
          <a:p>
            <a:pPr eaLnBrk="1" hangingPunct="1"/>
            <a:r>
              <a:rPr lang="en-US" sz="1750" b="1" dirty="0" smtClean="0">
                <a:solidFill>
                  <a:srgbClr val="7F7F7F">
                    <a:lumMod val="50000"/>
                  </a:srgbClr>
                </a:solidFill>
                <a:latin typeface="Trebuchet MS" panose="020B0603020202020204" pitchFamily="34" charset="0"/>
                <a:ea typeface="ＭＳ Ｐゴシック" charset="0"/>
                <a:cs typeface="Arial" charset="0"/>
              </a:rPr>
              <a:t>        Project Period: </a:t>
            </a:r>
            <a:r>
              <a:rPr lang="en-US" sz="1750" dirty="0" smtClean="0">
                <a:solidFill>
                  <a:srgbClr val="7F7F7F">
                    <a:lumMod val="50000"/>
                  </a:srgbClr>
                </a:solidFill>
                <a:latin typeface="Trebuchet MS" panose="020B0603020202020204" pitchFamily="34" charset="0"/>
                <a:ea typeface="ＭＳ Ｐゴシック" charset="0"/>
                <a:cs typeface="Arial" charset="0"/>
              </a:rPr>
              <a:t>6 months (SBIR); 1 year (STTR)</a:t>
            </a:r>
            <a:endParaRPr lang="en-US" sz="1750" dirty="0">
              <a:solidFill>
                <a:srgbClr val="7F7F7F">
                  <a:lumMod val="50000"/>
                </a:srgbClr>
              </a:solidFill>
              <a:latin typeface="Trebuchet MS" panose="020B0603020202020204" pitchFamily="34" charset="0"/>
              <a:ea typeface="ＭＳ Ｐゴシック" charset="0"/>
              <a:cs typeface="Arial" charset="0"/>
            </a:endParaRPr>
          </a:p>
        </p:txBody>
      </p:sp>
      <p:sp>
        <p:nvSpPr>
          <p:cNvPr id="47" name="Oval 46"/>
          <p:cNvSpPr/>
          <p:nvPr/>
        </p:nvSpPr>
        <p:spPr>
          <a:xfrm>
            <a:off x="2937958" y="1086935"/>
            <a:ext cx="482600" cy="482600"/>
          </a:xfrm>
          <a:prstGeom prst="ellipse">
            <a:avLst/>
          </a:prstGeom>
          <a:solidFill>
            <a:srgbClr val="2676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48" name="Text Box 6"/>
          <p:cNvSpPr txBox="1">
            <a:spLocks noChangeArrowheads="1"/>
          </p:cNvSpPr>
          <p:nvPr/>
        </p:nvSpPr>
        <p:spPr bwMode="auto">
          <a:xfrm>
            <a:off x="2901759" y="1141754"/>
            <a:ext cx="548547" cy="430887"/>
          </a:xfrm>
          <a:prstGeom prst="rect">
            <a:avLst/>
          </a:prstGeom>
          <a:noFill/>
          <a:ln w="9525">
            <a:noFill/>
            <a:miter lim="800000"/>
            <a:headEnd/>
            <a:tailEnd/>
          </a:ln>
        </p:spPr>
        <p:txBody>
          <a:bodyPr wrap="none">
            <a:spAutoFit/>
          </a:bodyPr>
          <a:lstStyle/>
          <a:p>
            <a:pPr algn="ctr"/>
            <a:r>
              <a:rPr lang="en-US" sz="1100" dirty="0" smtClean="0">
                <a:solidFill>
                  <a:srgbClr val="FFFFFF"/>
                </a:solidFill>
                <a:latin typeface="Trebuchet MS" panose="020B0603020202020204" pitchFamily="34" charset="0"/>
                <a:ea typeface="ＭＳ Ｐゴシック" charset="0"/>
                <a:cs typeface="Arial" charset="0"/>
              </a:rPr>
              <a:t>Phase</a:t>
            </a:r>
          </a:p>
          <a:p>
            <a:pPr algn="ctr"/>
            <a:r>
              <a:rPr lang="en-US" sz="1100" dirty="0">
                <a:solidFill>
                  <a:srgbClr val="FFFFFF"/>
                </a:solidFill>
                <a:latin typeface="Trebuchet MS" panose="020B0603020202020204" pitchFamily="34" charset="0"/>
                <a:ea typeface="ＭＳ Ｐゴシック" charset="0"/>
                <a:cs typeface="Arial" charset="0"/>
              </a:rPr>
              <a:t>I</a:t>
            </a:r>
            <a:endParaRPr lang="en-US" sz="1100" dirty="0" smtClean="0">
              <a:solidFill>
                <a:srgbClr val="FFFFFF"/>
              </a:solidFill>
              <a:latin typeface="Trebuchet MS" panose="020B0603020202020204" pitchFamily="34" charset="0"/>
              <a:ea typeface="ＭＳ Ｐゴシック" charset="0"/>
              <a:cs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05077"/>
            <a:ext cx="532123" cy="532123"/>
          </a:xfrm>
          <a:prstGeom prst="rect">
            <a:avLst/>
          </a:prstGeom>
        </p:spPr>
      </p:pic>
      <p:sp>
        <p:nvSpPr>
          <p:cNvPr id="38" name="Rectangle 37"/>
          <p:cNvSpPr/>
          <p:nvPr/>
        </p:nvSpPr>
        <p:spPr>
          <a:xfrm>
            <a:off x="408618" y="2499488"/>
            <a:ext cx="8354382" cy="2453512"/>
          </a:xfrm>
          <a:prstGeom prst="rect">
            <a:avLst/>
          </a:prstGeom>
          <a:solidFill>
            <a:schemeClr val="accent3"/>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31" name="Pentagon 30"/>
          <p:cNvSpPr/>
          <p:nvPr/>
        </p:nvSpPr>
        <p:spPr>
          <a:xfrm>
            <a:off x="1408887" y="2499493"/>
            <a:ext cx="1334313" cy="2453509"/>
          </a:xfrm>
          <a:prstGeom prst="homePlate">
            <a:avLst/>
          </a:prstGeom>
          <a:solidFill>
            <a:srgbClr val="004274"/>
          </a:solidFill>
          <a:ln>
            <a:solidFill>
              <a:srgbClr val="0042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32" name="Rectangle 31"/>
          <p:cNvSpPr/>
          <p:nvPr/>
        </p:nvSpPr>
        <p:spPr>
          <a:xfrm>
            <a:off x="408617" y="2499491"/>
            <a:ext cx="1000270" cy="2453509"/>
          </a:xfrm>
          <a:prstGeom prst="rect">
            <a:avLst/>
          </a:prstGeom>
          <a:solidFill>
            <a:srgbClr val="004274"/>
          </a:solidFill>
          <a:ln>
            <a:solidFill>
              <a:srgbClr val="0042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41" name="TextBox 40"/>
          <p:cNvSpPr txBox="1"/>
          <p:nvPr/>
        </p:nvSpPr>
        <p:spPr>
          <a:xfrm>
            <a:off x="1066800" y="3516868"/>
            <a:ext cx="2286000" cy="369332"/>
          </a:xfrm>
          <a:prstGeom prst="rect">
            <a:avLst/>
          </a:prstGeom>
          <a:noFill/>
        </p:spPr>
        <p:txBody>
          <a:bodyPr wrap="square" rtlCol="0">
            <a:spAutoFit/>
          </a:bodyPr>
          <a:lstStyle/>
          <a:p>
            <a:pPr eaLnBrk="1" hangingPunct="1"/>
            <a:r>
              <a:rPr lang="en-US" b="1" i="1" dirty="0" smtClean="0">
                <a:solidFill>
                  <a:srgbClr val="F0FEF6"/>
                </a:solidFill>
                <a:latin typeface="Trebuchet MS" panose="020B0603020202020204" pitchFamily="34" charset="0"/>
                <a:ea typeface="ＭＳ Ｐゴシック" charset="0"/>
                <a:cs typeface="Arial" charset="0"/>
              </a:rPr>
              <a:t>Development</a:t>
            </a:r>
            <a:endParaRPr lang="en-US" b="1" i="1" dirty="0">
              <a:solidFill>
                <a:srgbClr val="F0FEF6"/>
              </a:solidFill>
              <a:latin typeface="Trebuchet MS" panose="020B0603020202020204" pitchFamily="34" charset="0"/>
              <a:ea typeface="ＭＳ Ｐゴシック" charset="0"/>
              <a:cs typeface="Arial" charset="0"/>
            </a:endParaRPr>
          </a:p>
        </p:txBody>
      </p:sp>
      <p:sp>
        <p:nvSpPr>
          <p:cNvPr id="44" name="TextBox 43"/>
          <p:cNvSpPr txBox="1"/>
          <p:nvPr/>
        </p:nvSpPr>
        <p:spPr>
          <a:xfrm>
            <a:off x="2895598" y="2590800"/>
            <a:ext cx="6195633" cy="730969"/>
          </a:xfrm>
          <a:prstGeom prst="rect">
            <a:avLst/>
          </a:prstGeom>
          <a:noFill/>
        </p:spPr>
        <p:txBody>
          <a:bodyPr wrap="square" rtlCol="0">
            <a:spAutoFit/>
          </a:bodyPr>
          <a:lstStyle/>
          <a:p>
            <a:pPr eaLnBrk="1" hangingPunct="1"/>
            <a:r>
              <a:rPr lang="en-US" sz="2400" b="1" dirty="0" smtClean="0">
                <a:solidFill>
                  <a:srgbClr val="004274"/>
                </a:solidFill>
                <a:latin typeface="Trebuchet MS" panose="020B0603020202020204" pitchFamily="34" charset="0"/>
                <a:ea typeface="ＭＳ Ｐゴシック" charset="0"/>
                <a:cs typeface="Arial" charset="0"/>
              </a:rPr>
              <a:t>      Phase II Full Research/R&amp;D</a:t>
            </a:r>
          </a:p>
          <a:p>
            <a:pPr eaLnBrk="1" hangingPunct="1"/>
            <a:r>
              <a:rPr lang="en-US" sz="1750" dirty="0">
                <a:solidFill>
                  <a:srgbClr val="D5E3FF">
                    <a:lumMod val="75000"/>
                    <a:lumOff val="25000"/>
                  </a:srgbClr>
                </a:solidFill>
                <a:latin typeface="Trebuchet MS" panose="020B0603020202020204" pitchFamily="34" charset="0"/>
                <a:ea typeface="ＭＳ Ｐゴシック" charset="0"/>
                <a:cs typeface="Arial" charset="0"/>
              </a:rPr>
              <a:t> </a:t>
            </a:r>
            <a:r>
              <a:rPr lang="en-US" sz="1750" dirty="0" smtClean="0">
                <a:solidFill>
                  <a:srgbClr val="D5E3FF">
                    <a:lumMod val="75000"/>
                    <a:lumOff val="25000"/>
                  </a:srgbClr>
                </a:solidFill>
                <a:latin typeface="Trebuchet MS" panose="020B0603020202020204" pitchFamily="34" charset="0"/>
                <a:ea typeface="ＭＳ Ｐゴシック" charset="0"/>
                <a:cs typeface="Arial" charset="0"/>
              </a:rPr>
              <a:t>       </a:t>
            </a:r>
            <a:r>
              <a:rPr lang="en-US" sz="1750" dirty="0" smtClean="0">
                <a:solidFill>
                  <a:srgbClr val="7F7F7F">
                    <a:lumMod val="50000"/>
                  </a:srgbClr>
                </a:solidFill>
                <a:latin typeface="Trebuchet MS" panose="020B0603020202020204" pitchFamily="34" charset="0"/>
                <a:ea typeface="ＭＳ Ｐゴシック" charset="0"/>
                <a:cs typeface="Arial" charset="0"/>
              </a:rPr>
              <a:t>$1M for SBIR and STTR, over two years</a:t>
            </a:r>
            <a:endParaRPr lang="en-US" sz="1750" dirty="0">
              <a:solidFill>
                <a:srgbClr val="7F7F7F">
                  <a:lumMod val="50000"/>
                </a:srgbClr>
              </a:solidFill>
              <a:latin typeface="Trebuchet MS" panose="020B0603020202020204" pitchFamily="34" charset="0"/>
              <a:ea typeface="ＭＳ Ｐゴシック" charset="0"/>
              <a:cs typeface="Arial" charset="0"/>
            </a:endParaRPr>
          </a:p>
        </p:txBody>
      </p:sp>
      <p:sp>
        <p:nvSpPr>
          <p:cNvPr id="45" name="TextBox 44"/>
          <p:cNvSpPr txBox="1"/>
          <p:nvPr/>
        </p:nvSpPr>
        <p:spPr>
          <a:xfrm>
            <a:off x="3050445" y="3522924"/>
            <a:ext cx="6195633" cy="1269578"/>
          </a:xfrm>
          <a:prstGeom prst="rect">
            <a:avLst/>
          </a:prstGeom>
          <a:noFill/>
        </p:spPr>
        <p:txBody>
          <a:bodyPr wrap="square" rtlCol="0">
            <a:spAutoFit/>
          </a:bodyPr>
          <a:lstStyle/>
          <a:p>
            <a:pPr eaLnBrk="1" hangingPunct="1"/>
            <a:r>
              <a:rPr lang="en-US" sz="2400" b="1" dirty="0" smtClean="0">
                <a:solidFill>
                  <a:srgbClr val="004274"/>
                </a:solidFill>
                <a:latin typeface="Trebuchet MS" panose="020B0603020202020204" pitchFamily="34" charset="0"/>
                <a:ea typeface="ＭＳ Ｐゴシック" charset="0"/>
                <a:cs typeface="Arial" charset="0"/>
              </a:rPr>
              <a:t>    Phase IIB Competing Renewal/R&amp;D</a:t>
            </a:r>
          </a:p>
          <a:p>
            <a:pPr eaLnBrk="1" hangingPunct="1"/>
            <a:r>
              <a:rPr lang="en-US" sz="1750" dirty="0" smtClean="0">
                <a:solidFill>
                  <a:srgbClr val="7F7F7F">
                    <a:lumMod val="50000"/>
                  </a:srgbClr>
                </a:solidFill>
                <a:latin typeface="Trebuchet MS" panose="020B0603020202020204" pitchFamily="34" charset="0"/>
                <a:ea typeface="ＭＳ Ｐゴシック" charset="0"/>
                <a:cs typeface="Arial" charset="0"/>
              </a:rPr>
              <a:t>      Clinical R&amp;D; Complex Instrumentation/Tools to FDA</a:t>
            </a:r>
          </a:p>
          <a:p>
            <a:pPr eaLnBrk="1" hangingPunct="1"/>
            <a:r>
              <a:rPr lang="en-US" sz="1750" dirty="0" smtClean="0">
                <a:solidFill>
                  <a:srgbClr val="7F7F7F">
                    <a:lumMod val="50000"/>
                  </a:srgbClr>
                </a:solidFill>
                <a:latin typeface="Trebuchet MS" panose="020B0603020202020204" pitchFamily="34" charset="0"/>
                <a:ea typeface="ＭＳ Ｐゴシック" charset="0"/>
                <a:cs typeface="Arial" charset="0"/>
              </a:rPr>
              <a:t>      Many, but not all, IC’s participate</a:t>
            </a:r>
          </a:p>
          <a:p>
            <a:pPr eaLnBrk="1" hangingPunct="1"/>
            <a:r>
              <a:rPr lang="en-US" sz="1750" dirty="0" smtClean="0">
                <a:solidFill>
                  <a:srgbClr val="7F7F7F">
                    <a:lumMod val="50000"/>
                  </a:srgbClr>
                </a:solidFill>
                <a:latin typeface="Trebuchet MS" panose="020B0603020202020204" pitchFamily="34" charset="0"/>
                <a:ea typeface="ＭＳ Ｐゴシック" charset="0"/>
                <a:cs typeface="Arial" charset="0"/>
              </a:rPr>
              <a:t>      Varies~$1M per year; up to 3 years</a:t>
            </a:r>
            <a:endParaRPr lang="en-US" sz="1750" dirty="0">
              <a:solidFill>
                <a:srgbClr val="7F7F7F">
                  <a:lumMod val="50000"/>
                </a:srgbClr>
              </a:solidFill>
              <a:latin typeface="Trebuchet MS" panose="020B0603020202020204" pitchFamily="34" charset="0"/>
              <a:ea typeface="ＭＳ Ｐゴシック" charset="0"/>
              <a:cs typeface="Arial" charset="0"/>
            </a:endParaRPr>
          </a:p>
        </p:txBody>
      </p:sp>
      <p:sp>
        <p:nvSpPr>
          <p:cNvPr id="49" name="Oval 48"/>
          <p:cNvSpPr/>
          <p:nvPr/>
        </p:nvSpPr>
        <p:spPr>
          <a:xfrm>
            <a:off x="2909702" y="2590800"/>
            <a:ext cx="482600" cy="482600"/>
          </a:xfrm>
          <a:prstGeom prst="ellipse">
            <a:avLst/>
          </a:prstGeom>
          <a:solidFill>
            <a:srgbClr val="0042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50" name="Text Box 6"/>
          <p:cNvSpPr txBox="1">
            <a:spLocks noChangeArrowheads="1"/>
          </p:cNvSpPr>
          <p:nvPr/>
        </p:nvSpPr>
        <p:spPr bwMode="auto">
          <a:xfrm>
            <a:off x="2876728" y="2642513"/>
            <a:ext cx="548547" cy="430887"/>
          </a:xfrm>
          <a:prstGeom prst="rect">
            <a:avLst/>
          </a:prstGeom>
          <a:noFill/>
          <a:ln w="9525">
            <a:noFill/>
            <a:miter lim="800000"/>
            <a:headEnd/>
            <a:tailEnd/>
          </a:ln>
        </p:spPr>
        <p:txBody>
          <a:bodyPr wrap="none">
            <a:spAutoFit/>
          </a:bodyPr>
          <a:lstStyle/>
          <a:p>
            <a:pPr algn="ctr"/>
            <a:r>
              <a:rPr lang="en-US" sz="1100" dirty="0" smtClean="0">
                <a:solidFill>
                  <a:srgbClr val="FFFFFF"/>
                </a:solidFill>
                <a:latin typeface="Trebuchet MS" panose="020B0603020202020204" pitchFamily="34" charset="0"/>
                <a:ea typeface="ＭＳ Ｐゴシック" charset="0"/>
                <a:cs typeface="Arial" charset="0"/>
              </a:rPr>
              <a:t>Phase</a:t>
            </a:r>
          </a:p>
          <a:p>
            <a:pPr algn="ctr"/>
            <a:r>
              <a:rPr lang="en-US" sz="1100" dirty="0" smtClean="0">
                <a:solidFill>
                  <a:srgbClr val="FFFFFF"/>
                </a:solidFill>
                <a:latin typeface="Trebuchet MS" panose="020B0603020202020204" pitchFamily="34" charset="0"/>
                <a:ea typeface="ＭＳ Ｐゴシック" charset="0"/>
                <a:cs typeface="Arial" charset="0"/>
              </a:rPr>
              <a:t>II</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11" y="3403156"/>
            <a:ext cx="553842" cy="553842"/>
          </a:xfrm>
          <a:prstGeom prst="rect">
            <a:avLst/>
          </a:prstGeom>
        </p:spPr>
      </p:pic>
      <p:sp>
        <p:nvSpPr>
          <p:cNvPr id="39" name="Rectangle 38"/>
          <p:cNvSpPr/>
          <p:nvPr/>
        </p:nvSpPr>
        <p:spPr>
          <a:xfrm>
            <a:off x="396442" y="5090288"/>
            <a:ext cx="8354382" cy="1296956"/>
          </a:xfrm>
          <a:prstGeom prst="rect">
            <a:avLst/>
          </a:prstGeom>
          <a:solidFill>
            <a:schemeClr val="accent3"/>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34" name="Pentagon 33"/>
          <p:cNvSpPr/>
          <p:nvPr/>
        </p:nvSpPr>
        <p:spPr>
          <a:xfrm>
            <a:off x="2144858" y="5090296"/>
            <a:ext cx="509966" cy="1296949"/>
          </a:xfrm>
          <a:prstGeom prst="homePlate">
            <a:avLst/>
          </a:prstGeom>
          <a:solidFill>
            <a:srgbClr val="737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35" name="Rectangle 34"/>
          <p:cNvSpPr/>
          <p:nvPr/>
        </p:nvSpPr>
        <p:spPr>
          <a:xfrm>
            <a:off x="396442" y="5090295"/>
            <a:ext cx="1877382" cy="1296949"/>
          </a:xfrm>
          <a:prstGeom prst="rect">
            <a:avLst/>
          </a:prstGeom>
          <a:solidFill>
            <a:srgbClr val="737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42" name="TextBox 41"/>
          <p:cNvSpPr txBox="1"/>
          <p:nvPr/>
        </p:nvSpPr>
        <p:spPr>
          <a:xfrm>
            <a:off x="853642" y="5472844"/>
            <a:ext cx="3020382" cy="646331"/>
          </a:xfrm>
          <a:prstGeom prst="rect">
            <a:avLst/>
          </a:prstGeom>
          <a:noFill/>
        </p:spPr>
        <p:txBody>
          <a:bodyPr wrap="square" rtlCol="0">
            <a:spAutoFit/>
          </a:bodyPr>
          <a:lstStyle/>
          <a:p>
            <a:pPr eaLnBrk="1" hangingPunct="1"/>
            <a:r>
              <a:rPr lang="en-US" b="1" i="1" dirty="0" smtClean="0">
                <a:solidFill>
                  <a:srgbClr val="F0FEF6"/>
                </a:solidFill>
                <a:latin typeface="Trebuchet MS" panose="020B0603020202020204" pitchFamily="34" charset="0"/>
                <a:ea typeface="ＭＳ Ｐゴシック" charset="0"/>
                <a:cs typeface="Arial" charset="0"/>
              </a:rPr>
              <a:t>Commercial-</a:t>
            </a:r>
          </a:p>
          <a:p>
            <a:pPr eaLnBrk="1" hangingPunct="1"/>
            <a:r>
              <a:rPr lang="en-US" b="1" i="1" dirty="0" smtClean="0">
                <a:solidFill>
                  <a:srgbClr val="F0FEF6"/>
                </a:solidFill>
                <a:latin typeface="Trebuchet MS" panose="020B0603020202020204" pitchFamily="34" charset="0"/>
                <a:ea typeface="ＭＳ Ｐゴシック" charset="0"/>
                <a:cs typeface="Arial" charset="0"/>
              </a:rPr>
              <a:t>ization</a:t>
            </a:r>
            <a:endParaRPr lang="en-US" b="1" i="1" dirty="0">
              <a:solidFill>
                <a:srgbClr val="F0FEF6"/>
              </a:solidFill>
              <a:latin typeface="Trebuchet MS" panose="020B0603020202020204" pitchFamily="34" charset="0"/>
              <a:ea typeface="ＭＳ Ｐゴシック" charset="0"/>
              <a:cs typeface="Arial" charset="0"/>
            </a:endParaRPr>
          </a:p>
        </p:txBody>
      </p:sp>
      <p:sp>
        <p:nvSpPr>
          <p:cNvPr id="46" name="TextBox 45"/>
          <p:cNvSpPr txBox="1"/>
          <p:nvPr/>
        </p:nvSpPr>
        <p:spPr>
          <a:xfrm>
            <a:off x="2883421" y="5244244"/>
            <a:ext cx="6195633" cy="1000274"/>
          </a:xfrm>
          <a:prstGeom prst="rect">
            <a:avLst/>
          </a:prstGeom>
          <a:noFill/>
        </p:spPr>
        <p:txBody>
          <a:bodyPr wrap="square" rtlCol="0">
            <a:spAutoFit/>
          </a:bodyPr>
          <a:lstStyle/>
          <a:p>
            <a:pPr eaLnBrk="1" hangingPunct="1"/>
            <a:r>
              <a:rPr lang="en-US" sz="2400" b="1" dirty="0" smtClean="0">
                <a:solidFill>
                  <a:srgbClr val="004274"/>
                </a:solidFill>
                <a:latin typeface="Trebuchet MS" panose="020B0603020202020204" pitchFamily="34" charset="0"/>
                <a:ea typeface="ＭＳ Ｐゴシック" charset="0"/>
                <a:cs typeface="Arial" charset="0"/>
              </a:rPr>
              <a:t>      </a:t>
            </a:r>
            <a:r>
              <a:rPr lang="en-US" sz="2400" b="1" dirty="0" smtClean="0">
                <a:solidFill>
                  <a:srgbClr val="686D7E"/>
                </a:solidFill>
                <a:latin typeface="Trebuchet MS" panose="020B0603020202020204" pitchFamily="34" charset="0"/>
                <a:ea typeface="ＭＳ Ｐゴシック" charset="0"/>
                <a:cs typeface="Arial" charset="0"/>
              </a:rPr>
              <a:t>Phase III Commercialization Stage</a:t>
            </a:r>
          </a:p>
          <a:p>
            <a:pPr eaLnBrk="1" hangingPunct="1"/>
            <a:r>
              <a:rPr lang="en-US" sz="1750" dirty="0" smtClean="0">
                <a:solidFill>
                  <a:srgbClr val="D5E3FF">
                    <a:lumMod val="75000"/>
                    <a:lumOff val="25000"/>
                  </a:srgbClr>
                </a:solidFill>
                <a:latin typeface="Trebuchet MS" panose="020B0603020202020204" pitchFamily="34" charset="0"/>
                <a:ea typeface="ＭＳ Ｐゴシック" charset="0"/>
                <a:cs typeface="Arial" charset="0"/>
              </a:rPr>
              <a:t>         </a:t>
            </a:r>
            <a:r>
              <a:rPr lang="en-US" sz="1750" dirty="0" smtClean="0">
                <a:solidFill>
                  <a:srgbClr val="7F7F7F">
                    <a:lumMod val="50000"/>
                  </a:srgbClr>
                </a:solidFill>
                <a:latin typeface="Trebuchet MS" panose="020B0603020202020204" pitchFamily="34" charset="0"/>
                <a:ea typeface="ＭＳ Ｐゴシック" charset="0"/>
                <a:cs typeface="Arial" charset="0"/>
              </a:rPr>
              <a:t>NIH, generally, not the “customer”</a:t>
            </a:r>
          </a:p>
          <a:p>
            <a:pPr eaLnBrk="1" hangingPunct="1"/>
            <a:r>
              <a:rPr lang="en-US" sz="1750" dirty="0" smtClean="0">
                <a:solidFill>
                  <a:srgbClr val="7F7F7F">
                    <a:lumMod val="50000"/>
                  </a:srgbClr>
                </a:solidFill>
                <a:latin typeface="Trebuchet MS" panose="020B0603020202020204" pitchFamily="34" charset="0"/>
                <a:ea typeface="ＭＳ Ｐゴシック" charset="0"/>
                <a:cs typeface="Arial" charset="0"/>
              </a:rPr>
              <a:t>         Consider partnering and exit strategy early</a:t>
            </a:r>
            <a:endParaRPr lang="en-US" sz="1750" dirty="0">
              <a:solidFill>
                <a:srgbClr val="7F7F7F">
                  <a:lumMod val="50000"/>
                </a:srgbClr>
              </a:solidFill>
              <a:latin typeface="Trebuchet MS" panose="020B0603020202020204" pitchFamily="34" charset="0"/>
              <a:ea typeface="ＭＳ Ｐゴシック" charset="0"/>
              <a:cs typeface="Arial" charset="0"/>
            </a:endParaRPr>
          </a:p>
        </p:txBody>
      </p:sp>
      <p:sp>
        <p:nvSpPr>
          <p:cNvPr id="51" name="Oval 50"/>
          <p:cNvSpPr/>
          <p:nvPr/>
        </p:nvSpPr>
        <p:spPr>
          <a:xfrm>
            <a:off x="2949420" y="5212712"/>
            <a:ext cx="482600" cy="482600"/>
          </a:xfrm>
          <a:prstGeom prst="ellipse">
            <a:avLst/>
          </a:prstGeom>
          <a:solidFill>
            <a:srgbClr val="737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52" name="Text Box 6"/>
          <p:cNvSpPr txBox="1">
            <a:spLocks noChangeArrowheads="1"/>
          </p:cNvSpPr>
          <p:nvPr/>
        </p:nvSpPr>
        <p:spPr bwMode="auto">
          <a:xfrm>
            <a:off x="2925782" y="5270557"/>
            <a:ext cx="548547" cy="430887"/>
          </a:xfrm>
          <a:prstGeom prst="rect">
            <a:avLst/>
          </a:prstGeom>
          <a:noFill/>
          <a:ln w="9525">
            <a:noFill/>
            <a:miter lim="800000"/>
            <a:headEnd/>
            <a:tailEnd/>
          </a:ln>
        </p:spPr>
        <p:txBody>
          <a:bodyPr wrap="none">
            <a:spAutoFit/>
          </a:bodyPr>
          <a:lstStyle/>
          <a:p>
            <a:pPr algn="ctr"/>
            <a:r>
              <a:rPr lang="en-US" sz="1100" dirty="0" smtClean="0">
                <a:solidFill>
                  <a:srgbClr val="FFFFFF"/>
                </a:solidFill>
                <a:latin typeface="Trebuchet MS" panose="020B0603020202020204" pitchFamily="34" charset="0"/>
                <a:ea typeface="ＭＳ Ｐゴシック" charset="0"/>
                <a:cs typeface="Arial" charset="0"/>
              </a:rPr>
              <a:t>Phase</a:t>
            </a:r>
          </a:p>
          <a:p>
            <a:pPr algn="ctr"/>
            <a:r>
              <a:rPr lang="en-US" sz="1100" dirty="0" smtClean="0">
                <a:solidFill>
                  <a:srgbClr val="FFFFFF"/>
                </a:solidFill>
                <a:latin typeface="Trebuchet MS" panose="020B0603020202020204" pitchFamily="34" charset="0"/>
                <a:ea typeface="ＭＳ Ｐゴシック" charset="0"/>
                <a:cs typeface="Arial" charset="0"/>
              </a:rPr>
              <a:t>III</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55" y="5532895"/>
            <a:ext cx="424965" cy="424965"/>
          </a:xfrm>
          <a:prstGeom prst="rect">
            <a:avLst/>
          </a:prstGeom>
        </p:spPr>
      </p:pic>
      <p:sp>
        <p:nvSpPr>
          <p:cNvPr id="56" name="Oval 55"/>
          <p:cNvSpPr/>
          <p:nvPr/>
        </p:nvSpPr>
        <p:spPr>
          <a:xfrm>
            <a:off x="2909702" y="3528052"/>
            <a:ext cx="482600" cy="482600"/>
          </a:xfrm>
          <a:prstGeom prst="ellipse">
            <a:avLst/>
          </a:prstGeom>
          <a:solidFill>
            <a:srgbClr val="0042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55" name="Text Box 6"/>
          <p:cNvSpPr txBox="1">
            <a:spLocks noChangeArrowheads="1"/>
          </p:cNvSpPr>
          <p:nvPr/>
        </p:nvSpPr>
        <p:spPr bwMode="auto">
          <a:xfrm>
            <a:off x="2790214" y="3569025"/>
            <a:ext cx="743308" cy="430887"/>
          </a:xfrm>
          <a:prstGeom prst="rect">
            <a:avLst/>
          </a:prstGeom>
          <a:noFill/>
          <a:ln w="9525">
            <a:noFill/>
            <a:miter lim="800000"/>
            <a:headEnd/>
            <a:tailEnd/>
          </a:ln>
        </p:spPr>
        <p:txBody>
          <a:bodyPr wrap="square">
            <a:spAutoFit/>
          </a:bodyPr>
          <a:lstStyle/>
          <a:p>
            <a:pPr algn="ctr"/>
            <a:r>
              <a:rPr lang="en-US" sz="1100" dirty="0" smtClean="0">
                <a:solidFill>
                  <a:srgbClr val="FFFFFF"/>
                </a:solidFill>
                <a:latin typeface="Trebuchet MS" panose="020B0603020202020204" pitchFamily="34" charset="0"/>
                <a:ea typeface="ＭＳ Ｐゴシック" charset="0"/>
                <a:cs typeface="Arial" charset="0"/>
              </a:rPr>
              <a:t>Phase</a:t>
            </a:r>
          </a:p>
          <a:p>
            <a:pPr algn="ctr"/>
            <a:r>
              <a:rPr lang="en-US" sz="1100" dirty="0" smtClean="0">
                <a:solidFill>
                  <a:srgbClr val="FFFFFF"/>
                </a:solidFill>
                <a:latin typeface="Trebuchet MS" panose="020B0603020202020204" pitchFamily="34" charset="0"/>
                <a:ea typeface="ＭＳ Ｐゴシック" charset="0"/>
                <a:cs typeface="Arial" charset="0"/>
              </a:rPr>
              <a:t>IIB</a:t>
            </a:r>
          </a:p>
        </p:txBody>
      </p:sp>
      <p:sp>
        <p:nvSpPr>
          <p:cNvPr id="30" name="Slide Number Placeholder 3"/>
          <p:cNvSpPr>
            <a:spLocks noGrp="1"/>
          </p:cNvSpPr>
          <p:nvPr>
            <p:ph type="sldNum" sz="quarter" idx="10"/>
          </p:nvPr>
        </p:nvSpPr>
        <p:spPr>
          <a:xfrm>
            <a:off x="7772400" y="6553200"/>
            <a:ext cx="1371600" cy="155575"/>
          </a:xfrm>
        </p:spPr>
        <p:txBody>
          <a:bodyPr/>
          <a:lstStyle/>
          <a:p>
            <a:r>
              <a:rPr lang="en-US" dirty="0" smtClean="0">
                <a:solidFill>
                  <a:srgbClr val="FFFFFF"/>
                </a:solidFill>
              </a:rPr>
              <a:t>13</a:t>
            </a:r>
            <a:endParaRPr lang="en-US" dirty="0">
              <a:solidFill>
                <a:srgbClr val="FFFFFF"/>
              </a:solidFill>
            </a:endParaRPr>
          </a:p>
        </p:txBody>
      </p:sp>
    </p:spTree>
    <p:extLst>
      <p:ext uri="{BB962C8B-B14F-4D97-AF65-F5344CB8AC3E}">
        <p14:creationId xmlns:p14="http://schemas.microsoft.com/office/powerpoint/2010/main" val="35328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28600"/>
            <a:ext cx="4114800" cy="563563"/>
          </a:xfrm>
        </p:spPr>
        <p:txBody>
          <a:bodyPr/>
          <a:lstStyle/>
          <a:p>
            <a:r>
              <a:rPr lang="en-US" dirty="0" smtClean="0"/>
              <a:t>NIH SBIR/STTR Website</a:t>
            </a:r>
            <a:endParaRPr lang="en-US" dirty="0"/>
          </a:p>
        </p:txBody>
      </p:sp>
      <p:sp>
        <p:nvSpPr>
          <p:cNvPr id="3" name="Content Placeholder 2"/>
          <p:cNvSpPr>
            <a:spLocks noGrp="1"/>
          </p:cNvSpPr>
          <p:nvPr>
            <p:ph idx="1"/>
          </p:nvPr>
        </p:nvSpPr>
        <p:spPr>
          <a:xfrm>
            <a:off x="323019" y="878538"/>
            <a:ext cx="8229600" cy="569262"/>
          </a:xfrm>
        </p:spPr>
        <p:txBody>
          <a:bodyPr/>
          <a:lstStyle/>
          <a:p>
            <a:pPr marL="0" indent="0" algn="ctr">
              <a:buNone/>
            </a:pPr>
            <a:r>
              <a:rPr lang="en-US" sz="2800" dirty="0" smtClean="0">
                <a:hlinkClick r:id="rId3"/>
              </a:rPr>
              <a:t>https://sbir.nih.gov</a:t>
            </a:r>
            <a:r>
              <a:rPr lang="en-US" sz="2800" dirty="0" smtClean="0"/>
              <a:t> </a:t>
            </a:r>
            <a:endParaRPr lang="en-US" sz="2800" dirty="0"/>
          </a:p>
        </p:txBody>
      </p:sp>
      <p:sp>
        <p:nvSpPr>
          <p:cNvPr id="5" name="Slide Number Placeholder 3"/>
          <p:cNvSpPr>
            <a:spLocks noGrp="1"/>
          </p:cNvSpPr>
          <p:nvPr>
            <p:ph type="sldNum" sz="quarter" idx="10"/>
          </p:nvPr>
        </p:nvSpPr>
        <p:spPr>
          <a:xfrm>
            <a:off x="7772400" y="6553200"/>
            <a:ext cx="1371600" cy="155575"/>
          </a:xfrm>
        </p:spPr>
        <p:txBody>
          <a:bodyPr/>
          <a:lstStyle/>
          <a:p>
            <a:r>
              <a:rPr lang="en-US" dirty="0" smtClean="0">
                <a:solidFill>
                  <a:srgbClr val="FFFFFF"/>
                </a:solidFill>
              </a:rPr>
              <a:t>6</a:t>
            </a:r>
            <a:endParaRPr lang="en-US" dirty="0">
              <a:solidFill>
                <a:srgbClr val="FFFFFF"/>
              </a:solidFill>
            </a:endParaRPr>
          </a:p>
        </p:txBody>
      </p:sp>
      <p:pic>
        <p:nvPicPr>
          <p:cNvPr id="4" name="Picture 3"/>
          <p:cNvPicPr>
            <a:picLocks noChangeAspect="1"/>
          </p:cNvPicPr>
          <p:nvPr/>
        </p:nvPicPr>
        <p:blipFill>
          <a:blip r:embed="rId4"/>
          <a:stretch>
            <a:fillRect/>
          </a:stretch>
        </p:blipFill>
        <p:spPr>
          <a:xfrm>
            <a:off x="838200" y="1431636"/>
            <a:ext cx="7193253" cy="4653136"/>
          </a:xfrm>
          <a:prstGeom prst="rect">
            <a:avLst/>
          </a:prstGeom>
        </p:spPr>
      </p:pic>
    </p:spTree>
    <p:extLst>
      <p:ext uri="{BB962C8B-B14F-4D97-AF65-F5344CB8AC3E}">
        <p14:creationId xmlns:p14="http://schemas.microsoft.com/office/powerpoint/2010/main" val="183777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7" name="Rectangle 5"/>
          <p:cNvSpPr>
            <a:spLocks noGrp="1" noChangeArrowheads="1"/>
          </p:cNvSpPr>
          <p:nvPr>
            <p:ph type="title"/>
          </p:nvPr>
        </p:nvSpPr>
        <p:spPr>
          <a:xfrm>
            <a:off x="152400" y="228600"/>
            <a:ext cx="8610600" cy="563563"/>
          </a:xfrm>
        </p:spPr>
        <p:txBody>
          <a:bodyPr/>
          <a:lstStyle/>
          <a:p>
            <a:r>
              <a:rPr lang="en-US" dirty="0"/>
              <a:t>SBIR and </a:t>
            </a:r>
            <a:r>
              <a:rPr lang="en-US" dirty="0" smtClean="0"/>
              <a:t>STTR Critical </a:t>
            </a:r>
            <a:r>
              <a:rPr lang="en-US" dirty="0"/>
              <a:t>Differences</a:t>
            </a:r>
          </a:p>
        </p:txBody>
      </p:sp>
      <p:graphicFrame>
        <p:nvGraphicFramePr>
          <p:cNvPr id="7" name="Table 6"/>
          <p:cNvGraphicFramePr>
            <a:graphicFrameLocks noGrp="1"/>
          </p:cNvGraphicFramePr>
          <p:nvPr>
            <p:extLst/>
          </p:nvPr>
        </p:nvGraphicFramePr>
        <p:xfrm>
          <a:off x="457200" y="1371600"/>
          <a:ext cx="8229599" cy="3816362"/>
        </p:xfrm>
        <a:graphic>
          <a:graphicData uri="http://schemas.openxmlformats.org/drawingml/2006/table">
            <a:tbl>
              <a:tblPr firstRow="1" bandRow="1">
                <a:tableStyleId>{93296810-A885-4BE3-A3E7-6D5BEEA58F35}</a:tableStyleId>
              </a:tblPr>
              <a:tblGrid>
                <a:gridCol w="1600933"/>
                <a:gridCol w="3275866"/>
                <a:gridCol w="3352800"/>
              </a:tblGrid>
              <a:tr h="573307">
                <a:tc>
                  <a:txBody>
                    <a:bodyPr/>
                    <a:lstStyle/>
                    <a:p>
                      <a:endParaRPr lang="en-US" sz="1800" dirty="0">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lnT w="12700" cap="flat" cmpd="sng" algn="ctr">
                      <a:solidFill>
                        <a:srgbClr val="004D86"/>
                      </a:solidFill>
                      <a:prstDash val="solid"/>
                      <a:round/>
                      <a:headEnd type="none" w="med" len="med"/>
                      <a:tailEnd type="none" w="med" len="med"/>
                    </a:lnT>
                    <a:lnB w="12700" cap="flat" cmpd="sng" algn="ctr">
                      <a:solidFill>
                        <a:srgbClr val="004D86"/>
                      </a:solidFill>
                      <a:prstDash val="solid"/>
                      <a:round/>
                      <a:headEnd type="none" w="med" len="med"/>
                      <a:tailEnd type="none" w="med" len="med"/>
                    </a:lnB>
                    <a:solidFill>
                      <a:srgbClr val="004D86"/>
                    </a:solidFill>
                  </a:tcPr>
                </a:tc>
                <a:tc>
                  <a:txBody>
                    <a:bodyPr/>
                    <a:lstStyle/>
                    <a:p>
                      <a:pPr algn="ctr"/>
                      <a:r>
                        <a:rPr lang="en-US" sz="2400" dirty="0" smtClean="0"/>
                        <a:t>SBIR</a:t>
                      </a:r>
                      <a:endParaRPr lang="en-US" sz="2400" dirty="0">
                        <a:latin typeface="Arial" pitchFamily="34" charset="0"/>
                        <a:cs typeface="Arial" pitchFamily="34" charset="0"/>
                      </a:endParaRPr>
                    </a:p>
                  </a:txBody>
                  <a:tcPr marL="91442" marR="91442" marT="45728" marB="45728">
                    <a:lnT w="12700" cap="flat" cmpd="sng" algn="ctr">
                      <a:solidFill>
                        <a:srgbClr val="004D86"/>
                      </a:solidFill>
                      <a:prstDash val="solid"/>
                      <a:round/>
                      <a:headEnd type="none" w="med" len="med"/>
                      <a:tailEnd type="none" w="med" len="med"/>
                    </a:lnT>
                    <a:lnB w="12700" cap="flat" cmpd="sng" algn="ctr">
                      <a:solidFill>
                        <a:srgbClr val="004D86"/>
                      </a:solidFill>
                      <a:prstDash val="solid"/>
                      <a:round/>
                      <a:headEnd type="none" w="med" len="med"/>
                      <a:tailEnd type="none" w="med" len="med"/>
                    </a:lnB>
                    <a:solidFill>
                      <a:srgbClr val="004D86"/>
                    </a:solidFill>
                  </a:tcPr>
                </a:tc>
                <a:tc>
                  <a:txBody>
                    <a:bodyPr/>
                    <a:lstStyle/>
                    <a:p>
                      <a:pPr algn="ctr"/>
                      <a:r>
                        <a:rPr lang="en-US" sz="2400" dirty="0" smtClean="0"/>
                        <a:t>STTR</a:t>
                      </a:r>
                      <a:endParaRPr lang="en-US" sz="2400" dirty="0" smtClean="0">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lnT w="12700" cap="flat" cmpd="sng" algn="ctr">
                      <a:solidFill>
                        <a:srgbClr val="004D86"/>
                      </a:solidFill>
                      <a:prstDash val="solid"/>
                      <a:round/>
                      <a:headEnd type="none" w="med" len="med"/>
                      <a:tailEnd type="none" w="med" len="med"/>
                    </a:lnT>
                    <a:lnB w="12700" cap="flat" cmpd="sng" algn="ctr">
                      <a:solidFill>
                        <a:srgbClr val="004D86"/>
                      </a:solidFill>
                      <a:prstDash val="solid"/>
                      <a:round/>
                      <a:headEnd type="none" w="med" len="med"/>
                      <a:tailEnd type="none" w="med" len="med"/>
                    </a:lnB>
                    <a:solidFill>
                      <a:srgbClr val="004D86"/>
                    </a:solidFill>
                  </a:tcPr>
                </a:tc>
              </a:tr>
              <a:tr h="1030695">
                <a:tc>
                  <a:txBody>
                    <a:bodyPr/>
                    <a:lstStyle/>
                    <a:p>
                      <a:r>
                        <a:rPr lang="en-US" sz="1800" b="1" dirty="0" smtClean="0">
                          <a:solidFill>
                            <a:schemeClr val="bg1"/>
                          </a:solidFill>
                        </a:rPr>
                        <a:t>Partnering Requirement</a:t>
                      </a:r>
                      <a:endParaRPr lang="en-US" sz="1800" b="1" dirty="0">
                        <a:solidFill>
                          <a:schemeClr val="bg1"/>
                        </a:solidFill>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lnT w="12700" cap="flat" cmpd="sng" algn="ctr">
                      <a:solidFill>
                        <a:srgbClr val="004D86"/>
                      </a:solidFill>
                      <a:prstDash val="solid"/>
                      <a:round/>
                      <a:headEnd type="none" w="med" len="med"/>
                      <a:tailEnd type="none" w="med" len="med"/>
                    </a:lnT>
                    <a:solidFill>
                      <a:srgbClr val="21699D"/>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800" u="none" dirty="0" smtClean="0">
                          <a:solidFill>
                            <a:schemeClr val="accent3">
                              <a:lumMod val="25000"/>
                            </a:schemeClr>
                          </a:solidFill>
                        </a:rPr>
                        <a:t>Permits partnering</a:t>
                      </a:r>
                    </a:p>
                    <a:p>
                      <a:endParaRPr lang="en-US" sz="1800" u="none" dirty="0">
                        <a:solidFill>
                          <a:schemeClr val="accent3">
                            <a:lumMod val="25000"/>
                          </a:schemeClr>
                        </a:solidFill>
                        <a:latin typeface="Arial" pitchFamily="34" charset="0"/>
                        <a:cs typeface="Arial" pitchFamily="34" charset="0"/>
                      </a:endParaRPr>
                    </a:p>
                  </a:txBody>
                  <a:tcPr marL="91442" marR="91442" marT="45728" marB="45728">
                    <a:lnT w="12700" cap="flat" cmpd="sng" algn="ctr">
                      <a:solidFill>
                        <a:srgbClr val="004D86"/>
                      </a:solidFill>
                      <a:prstDash val="solid"/>
                      <a:round/>
                      <a:headEnd type="none" w="med" len="med"/>
                      <a:tailEnd type="none" w="med" len="med"/>
                    </a:lnT>
                    <a:solidFill>
                      <a:schemeClr val="bg1"/>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800" u="none" dirty="0" smtClean="0">
                          <a:solidFill>
                            <a:schemeClr val="accent3">
                              <a:lumMod val="25000"/>
                            </a:schemeClr>
                          </a:solidFill>
                        </a:rPr>
                        <a:t>Requires</a:t>
                      </a:r>
                      <a:r>
                        <a:rPr lang="en-US" sz="1800" u="none" baseline="0" dirty="0" smtClean="0">
                          <a:solidFill>
                            <a:schemeClr val="accent3">
                              <a:lumMod val="25000"/>
                            </a:schemeClr>
                          </a:solidFill>
                        </a:rPr>
                        <a:t> a non-profit research institution partner </a:t>
                      </a:r>
                    </a:p>
                    <a:p>
                      <a:pPr marL="0" marR="0" indent="0" algn="l" defTabSz="914318" rtl="0" eaLnBrk="1" fontAlgn="auto" latinLnBrk="0" hangingPunct="1">
                        <a:lnSpc>
                          <a:spcPct val="100000"/>
                        </a:lnSpc>
                        <a:spcBef>
                          <a:spcPts val="0"/>
                        </a:spcBef>
                        <a:spcAft>
                          <a:spcPts val="0"/>
                        </a:spcAft>
                        <a:buClrTx/>
                        <a:buSzTx/>
                        <a:buFontTx/>
                        <a:buNone/>
                        <a:tabLst/>
                        <a:defRPr/>
                      </a:pPr>
                      <a:r>
                        <a:rPr lang="en-US" sz="1800" u="none" baseline="0" dirty="0" smtClean="0">
                          <a:solidFill>
                            <a:schemeClr val="accent3">
                              <a:lumMod val="25000"/>
                            </a:schemeClr>
                          </a:solidFill>
                        </a:rPr>
                        <a:t>(e.g. university)</a:t>
                      </a:r>
                      <a:endParaRPr lang="en-US" sz="1800" u="none" dirty="0" smtClean="0">
                        <a:solidFill>
                          <a:schemeClr val="accent3">
                            <a:lumMod val="25000"/>
                          </a:schemeClr>
                        </a:solidFill>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lnT w="12700" cap="flat" cmpd="sng" algn="ctr">
                      <a:solidFill>
                        <a:srgbClr val="004D86"/>
                      </a:solidFill>
                      <a:prstDash val="solid"/>
                      <a:round/>
                      <a:headEnd type="none" w="med" len="med"/>
                      <a:tailEnd type="none" w="med" len="med"/>
                    </a:lnT>
                    <a:solidFill>
                      <a:schemeClr val="bg1"/>
                    </a:solidFill>
                  </a:tcPr>
                </a:tc>
              </a:tr>
              <a:tr h="1023624">
                <a:tc>
                  <a:txBody>
                    <a:bodyPr/>
                    <a:lstStyle/>
                    <a:p>
                      <a:r>
                        <a:rPr lang="en-US" sz="1800" b="1" dirty="0" smtClean="0">
                          <a:solidFill>
                            <a:schemeClr val="bg1"/>
                          </a:solidFill>
                        </a:rPr>
                        <a:t>Work</a:t>
                      </a:r>
                      <a:r>
                        <a:rPr lang="en-US" sz="1800" b="1" baseline="0" dirty="0" smtClean="0">
                          <a:solidFill>
                            <a:schemeClr val="bg1"/>
                          </a:solidFill>
                        </a:rPr>
                        <a:t> Requirement</a:t>
                      </a:r>
                      <a:endParaRPr lang="en-US" sz="1800" b="1" dirty="0">
                        <a:solidFill>
                          <a:schemeClr val="bg1"/>
                        </a:solidFill>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solidFill>
                      <a:srgbClr val="21699D"/>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800" u="none" dirty="0" smtClean="0">
                          <a:solidFill>
                            <a:schemeClr val="accent3">
                              <a:lumMod val="25000"/>
                            </a:schemeClr>
                          </a:solidFill>
                        </a:rPr>
                        <a:t>Guidelines:</a:t>
                      </a:r>
                      <a:r>
                        <a:rPr lang="en-US" sz="1800" u="none" baseline="0" dirty="0" smtClean="0">
                          <a:solidFill>
                            <a:schemeClr val="accent3">
                              <a:lumMod val="25000"/>
                            </a:schemeClr>
                          </a:solidFill>
                        </a:rPr>
                        <a:t> </a:t>
                      </a:r>
                      <a:r>
                        <a:rPr lang="en-US" sz="1800" u="none" dirty="0" smtClean="0">
                          <a:solidFill>
                            <a:schemeClr val="accent3">
                              <a:lumMod val="25000"/>
                            </a:schemeClr>
                          </a:solidFill>
                        </a:rPr>
                        <a:t>May</a:t>
                      </a:r>
                      <a:r>
                        <a:rPr lang="en-US" sz="1800" u="none" baseline="0" dirty="0" smtClean="0">
                          <a:solidFill>
                            <a:schemeClr val="accent3">
                              <a:lumMod val="25000"/>
                            </a:schemeClr>
                          </a:solidFill>
                        </a:rPr>
                        <a:t> outsource 33% (Phase I) 50% (Phase II)</a:t>
                      </a:r>
                      <a:endParaRPr lang="en-US" sz="1800" u="none" dirty="0" smtClean="0">
                        <a:solidFill>
                          <a:schemeClr val="accent3">
                            <a:lumMod val="25000"/>
                          </a:schemeClr>
                        </a:solidFill>
                      </a:endParaRPr>
                    </a:p>
                    <a:p>
                      <a:endParaRPr lang="en-US" sz="1800" u="none" dirty="0">
                        <a:solidFill>
                          <a:schemeClr val="accent3">
                            <a:lumMod val="25000"/>
                          </a:schemeClr>
                        </a:solidFill>
                        <a:latin typeface="Arial" pitchFamily="34" charset="0"/>
                        <a:cs typeface="Arial" pitchFamily="34" charset="0"/>
                      </a:endParaRPr>
                    </a:p>
                  </a:txBody>
                  <a:tcPr marL="91442" marR="91442" marT="45728" marB="45728">
                    <a:solidFill>
                      <a:srgbClr val="EDF1FD"/>
                    </a:solidFill>
                  </a:tcPr>
                </a:tc>
                <a:tc>
                  <a:txBody>
                    <a:bodyPr/>
                    <a:lstStyle/>
                    <a:p>
                      <a:r>
                        <a:rPr lang="en-US" sz="1800" u="none" dirty="0" smtClean="0">
                          <a:solidFill>
                            <a:schemeClr val="accent3">
                              <a:lumMod val="25000"/>
                            </a:schemeClr>
                          </a:solidFill>
                        </a:rPr>
                        <a:t>Minimum</a:t>
                      </a:r>
                      <a:r>
                        <a:rPr lang="en-US" sz="1800" u="none" baseline="0" dirty="0" smtClean="0">
                          <a:solidFill>
                            <a:schemeClr val="accent3">
                              <a:lumMod val="25000"/>
                            </a:schemeClr>
                          </a:solidFill>
                        </a:rPr>
                        <a:t> W</a:t>
                      </a:r>
                      <a:r>
                        <a:rPr lang="en-US" sz="1800" u="none" dirty="0" smtClean="0">
                          <a:solidFill>
                            <a:schemeClr val="accent3">
                              <a:lumMod val="25000"/>
                            </a:schemeClr>
                          </a:solidFill>
                        </a:rPr>
                        <a:t>ork Requirements: 40% small business </a:t>
                      </a:r>
                    </a:p>
                    <a:p>
                      <a:r>
                        <a:rPr lang="en-US" sz="1800" u="none" dirty="0" smtClean="0">
                          <a:solidFill>
                            <a:schemeClr val="accent3">
                              <a:lumMod val="25000"/>
                            </a:schemeClr>
                          </a:solidFill>
                        </a:rPr>
                        <a:t>30% </a:t>
                      </a:r>
                      <a:r>
                        <a:rPr lang="en-US" sz="1800" u="none" baseline="0" dirty="0" smtClean="0">
                          <a:solidFill>
                            <a:schemeClr val="accent3">
                              <a:lumMod val="25000"/>
                            </a:schemeClr>
                          </a:solidFill>
                        </a:rPr>
                        <a:t>research institution partner</a:t>
                      </a:r>
                      <a:endParaRPr lang="en-US" sz="1800" u="none" dirty="0">
                        <a:solidFill>
                          <a:schemeClr val="accent3">
                            <a:lumMod val="25000"/>
                          </a:schemeClr>
                        </a:solidFill>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solidFill>
                      <a:srgbClr val="EDF1FD"/>
                    </a:solidFill>
                  </a:tcPr>
                </a:tc>
              </a:tr>
              <a:tr h="1023624">
                <a:tc>
                  <a:txBody>
                    <a:bodyPr/>
                    <a:lstStyle/>
                    <a:p>
                      <a:r>
                        <a:rPr lang="en-US" sz="1800" b="1" dirty="0" smtClean="0">
                          <a:solidFill>
                            <a:schemeClr val="bg1"/>
                          </a:solidFill>
                        </a:rPr>
                        <a:t>Principal</a:t>
                      </a:r>
                      <a:r>
                        <a:rPr lang="en-US" sz="1800" b="1" baseline="0" dirty="0" smtClean="0">
                          <a:solidFill>
                            <a:schemeClr val="bg1"/>
                          </a:solidFill>
                        </a:rPr>
                        <a:t> Investigator</a:t>
                      </a:r>
                      <a:endParaRPr lang="en-US" sz="1800" b="1" dirty="0">
                        <a:solidFill>
                          <a:schemeClr val="bg1"/>
                        </a:solidFill>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lnB w="12700" cap="flat" cmpd="sng" algn="ctr">
                      <a:solidFill>
                        <a:srgbClr val="004D86"/>
                      </a:solidFill>
                      <a:prstDash val="solid"/>
                      <a:round/>
                      <a:headEnd type="none" w="med" len="med"/>
                      <a:tailEnd type="none" w="med" len="med"/>
                    </a:lnB>
                    <a:solidFill>
                      <a:srgbClr val="21699D"/>
                    </a:solidFill>
                  </a:tcPr>
                </a:tc>
                <a:tc>
                  <a:txBody>
                    <a:bodyPr/>
                    <a:lstStyle/>
                    <a:p>
                      <a:r>
                        <a:rPr lang="en-US" sz="1800" u="none" dirty="0" smtClean="0">
                          <a:solidFill>
                            <a:schemeClr val="accent3">
                              <a:lumMod val="25000"/>
                            </a:schemeClr>
                          </a:solidFill>
                        </a:rPr>
                        <a:t>Primary</a:t>
                      </a:r>
                      <a:r>
                        <a:rPr lang="en-US" sz="1800" u="none" baseline="0" dirty="0" smtClean="0">
                          <a:solidFill>
                            <a:schemeClr val="accent3">
                              <a:lumMod val="25000"/>
                            </a:schemeClr>
                          </a:solidFill>
                        </a:rPr>
                        <a:t> employment (&gt;50%) must be with the small business </a:t>
                      </a:r>
                      <a:endParaRPr lang="en-US" sz="1800" u="none" dirty="0">
                        <a:solidFill>
                          <a:schemeClr val="accent3">
                            <a:lumMod val="25000"/>
                          </a:schemeClr>
                        </a:solidFill>
                        <a:latin typeface="Arial" pitchFamily="34" charset="0"/>
                        <a:cs typeface="Arial" pitchFamily="34" charset="0"/>
                      </a:endParaRPr>
                    </a:p>
                  </a:txBody>
                  <a:tcPr marL="91442" marR="91442" marT="45728" marB="45728">
                    <a:lnB w="12700" cap="flat" cmpd="sng" algn="ctr">
                      <a:solidFill>
                        <a:srgbClr val="004D86"/>
                      </a:solidFill>
                      <a:prstDash val="solid"/>
                      <a:round/>
                      <a:headEnd type="none" w="med" len="med"/>
                      <a:tailEnd type="none" w="med" len="med"/>
                    </a:lnB>
                    <a:solidFill>
                      <a:schemeClr val="bg1"/>
                    </a:solidFill>
                  </a:tcPr>
                </a:tc>
                <a:tc>
                  <a:txBody>
                    <a:bodyPr/>
                    <a:lstStyle/>
                    <a:p>
                      <a:r>
                        <a:rPr lang="en-US" sz="1800" u="none" dirty="0" smtClean="0">
                          <a:solidFill>
                            <a:schemeClr val="accent3">
                              <a:lumMod val="25000"/>
                            </a:schemeClr>
                          </a:solidFill>
                        </a:rPr>
                        <a:t>PI may be employed</a:t>
                      </a:r>
                      <a:r>
                        <a:rPr lang="en-US" sz="1800" u="none" baseline="0" dirty="0" smtClean="0">
                          <a:solidFill>
                            <a:schemeClr val="accent3">
                              <a:lumMod val="25000"/>
                            </a:schemeClr>
                          </a:solidFill>
                        </a:rPr>
                        <a:t> by either the research institution partner or small business</a:t>
                      </a:r>
                      <a:endParaRPr lang="en-US" sz="1800" u="none" dirty="0">
                        <a:solidFill>
                          <a:schemeClr val="accent3">
                            <a:lumMod val="25000"/>
                          </a:schemeClr>
                        </a:solidFill>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lnB w="12700" cap="flat" cmpd="sng" algn="ctr">
                      <a:solidFill>
                        <a:srgbClr val="004D86"/>
                      </a:solidFill>
                      <a:prstDash val="solid"/>
                      <a:round/>
                      <a:headEnd type="none" w="med" len="med"/>
                      <a:tailEnd type="none" w="med" len="med"/>
                    </a:lnB>
                    <a:solidFill>
                      <a:schemeClr val="bg1"/>
                    </a:solidFill>
                  </a:tcPr>
                </a:tc>
              </a:tr>
            </a:tbl>
          </a:graphicData>
        </a:graphic>
      </p:graphicFrame>
      <p:sp>
        <p:nvSpPr>
          <p:cNvPr id="8" name="Rounded Rectangle 7"/>
          <p:cNvSpPr/>
          <p:nvPr/>
        </p:nvSpPr>
        <p:spPr bwMode="auto">
          <a:xfrm>
            <a:off x="1143000" y="5401480"/>
            <a:ext cx="7230794" cy="982394"/>
          </a:xfrm>
          <a:prstGeom prst="roundRect">
            <a:avLst/>
          </a:prstGeom>
          <a:solidFill>
            <a:schemeClr val="accent3"/>
          </a:solidFill>
          <a:ln w="25400" cap="flat" cmpd="sng" algn="ctr">
            <a:noFill/>
            <a:prstDash val="solid"/>
            <a:round/>
            <a:headEnd type="none" w="med" len="med"/>
            <a:tailEnd type="none" w="med" len="med"/>
          </a:ln>
          <a:effectLst/>
        </p:spPr>
        <p:txBody>
          <a:bodyPr wrap="none" anchor="ctr"/>
          <a:lstStyle/>
          <a:p>
            <a:pPr algn="ctr">
              <a:defRPr/>
            </a:pPr>
            <a:r>
              <a:rPr lang="en-US" sz="2400" b="1" dirty="0">
                <a:solidFill>
                  <a:srgbClr val="004D86"/>
                </a:solidFill>
                <a:latin typeface="Arial" charset="0"/>
                <a:ea typeface="ＭＳ Ｐゴシック" charset="-128"/>
                <a:cs typeface="Arial" charset="0"/>
              </a:rPr>
              <a:t>Award is always made to </a:t>
            </a:r>
            <a:r>
              <a:rPr lang="en-US" sz="2400" b="1" dirty="0" smtClean="0">
                <a:solidFill>
                  <a:srgbClr val="004D86"/>
                </a:solidFill>
                <a:latin typeface="Arial" charset="0"/>
                <a:ea typeface="ＭＳ Ｐゴシック" charset="-128"/>
                <a:cs typeface="Arial" charset="0"/>
              </a:rPr>
              <a:t>the small </a:t>
            </a:r>
            <a:r>
              <a:rPr lang="en-US" sz="2400" b="1" dirty="0">
                <a:solidFill>
                  <a:srgbClr val="004D86"/>
                </a:solidFill>
                <a:latin typeface="Arial" charset="0"/>
                <a:ea typeface="ＭＳ Ｐゴシック" charset="-128"/>
                <a:cs typeface="Arial" charset="0"/>
              </a:rPr>
              <a:t>business </a:t>
            </a:r>
          </a:p>
        </p:txBody>
      </p:sp>
      <p:sp>
        <p:nvSpPr>
          <p:cNvPr id="5" name="Slide Number Placeholder 3"/>
          <p:cNvSpPr>
            <a:spLocks noGrp="1"/>
          </p:cNvSpPr>
          <p:nvPr>
            <p:ph type="sldNum" sz="quarter" idx="10"/>
          </p:nvPr>
        </p:nvSpPr>
        <p:spPr>
          <a:xfrm>
            <a:off x="7772400" y="6553200"/>
            <a:ext cx="1371600" cy="155575"/>
          </a:xfrm>
        </p:spPr>
        <p:txBody>
          <a:bodyPr/>
          <a:lstStyle/>
          <a:p>
            <a:r>
              <a:rPr lang="en-US" dirty="0" smtClean="0">
                <a:solidFill>
                  <a:srgbClr val="FFFFFF"/>
                </a:solidFill>
              </a:rPr>
              <a:t>16</a:t>
            </a:r>
            <a:endParaRPr lang="en-US" dirty="0">
              <a:solidFill>
                <a:srgbClr val="FFFFFF"/>
              </a:solidFill>
            </a:endParaRPr>
          </a:p>
        </p:txBody>
      </p:sp>
    </p:spTree>
    <p:extLst>
      <p:ext uri="{BB962C8B-B14F-4D97-AF65-F5344CB8AC3E}">
        <p14:creationId xmlns:p14="http://schemas.microsoft.com/office/powerpoint/2010/main" val="258668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Solicitations and Due Dates</a:t>
            </a:r>
            <a:endParaRPr lang="en-US" dirty="0"/>
          </a:p>
        </p:txBody>
      </p:sp>
      <p:sp>
        <p:nvSpPr>
          <p:cNvPr id="3" name="Content Placeholder 2"/>
          <p:cNvSpPr>
            <a:spLocks noGrp="1"/>
          </p:cNvSpPr>
          <p:nvPr>
            <p:ph idx="1"/>
          </p:nvPr>
        </p:nvSpPr>
        <p:spPr/>
        <p:txBody>
          <a:bodyPr/>
          <a:lstStyle/>
          <a:p>
            <a:pPr>
              <a:spcBef>
                <a:spcPts val="0"/>
              </a:spcBef>
            </a:pPr>
            <a:r>
              <a:rPr lang="en-US" sz="2500" b="1" dirty="0"/>
              <a:t>NIH, CDC, FDA, &amp; ACF SBIR/STTR Grant </a:t>
            </a:r>
            <a:r>
              <a:rPr lang="en-US" sz="2500" b="1" dirty="0" smtClean="0"/>
              <a:t>Solicitation “Parent</a:t>
            </a:r>
            <a:r>
              <a:rPr lang="en-US" sz="2500" b="1" dirty="0"/>
              <a:t>” FOAs: </a:t>
            </a:r>
            <a:r>
              <a:rPr lang="en-US" sz="2500" b="1" dirty="0">
                <a:solidFill>
                  <a:srgbClr val="006BBD"/>
                </a:solidFill>
              </a:rPr>
              <a:t>SBIR:</a:t>
            </a:r>
            <a:r>
              <a:rPr lang="en-US" sz="2500" dirty="0"/>
              <a:t> </a:t>
            </a:r>
            <a:r>
              <a:rPr lang="en-US" sz="2500" dirty="0" smtClean="0">
                <a:hlinkClick r:id="rId2"/>
              </a:rPr>
              <a:t>PA-15-269</a:t>
            </a:r>
            <a:r>
              <a:rPr lang="en-US" sz="2500" dirty="0" smtClean="0"/>
              <a:t>     </a:t>
            </a:r>
            <a:r>
              <a:rPr lang="en-US" sz="2500" b="1" dirty="0">
                <a:solidFill>
                  <a:srgbClr val="006BBD"/>
                </a:solidFill>
              </a:rPr>
              <a:t>STTR:</a:t>
            </a:r>
            <a:r>
              <a:rPr lang="en-US" sz="2500" dirty="0"/>
              <a:t> </a:t>
            </a:r>
            <a:r>
              <a:rPr lang="en-US" sz="2500" dirty="0" smtClean="0">
                <a:hlinkClick r:id="rId3"/>
              </a:rPr>
              <a:t>PA-15-270</a:t>
            </a:r>
            <a:endParaRPr lang="en-US" sz="2500" dirty="0"/>
          </a:p>
          <a:p>
            <a:pPr marL="0" indent="0">
              <a:spcBef>
                <a:spcPts val="0"/>
              </a:spcBef>
              <a:buNone/>
            </a:pPr>
            <a:r>
              <a:rPr lang="en-US" sz="2400" dirty="0" smtClean="0"/>
              <a:t>   </a:t>
            </a:r>
            <a:r>
              <a:rPr lang="en-US" sz="2200" dirty="0" smtClean="0"/>
              <a:t>Release</a:t>
            </a:r>
            <a:r>
              <a:rPr lang="en-US" sz="2200" dirty="0"/>
              <a:t>: </a:t>
            </a:r>
            <a:r>
              <a:rPr lang="en-US" sz="2200" dirty="0" smtClean="0"/>
              <a:t>June 4, 2015</a:t>
            </a:r>
          </a:p>
          <a:p>
            <a:pPr marL="0" indent="0">
              <a:spcBef>
                <a:spcPts val="0"/>
              </a:spcBef>
              <a:buNone/>
            </a:pPr>
            <a:r>
              <a:rPr lang="en-US" sz="2200" dirty="0"/>
              <a:t> </a:t>
            </a:r>
            <a:r>
              <a:rPr lang="en-US" sz="2200" dirty="0" smtClean="0"/>
              <a:t>  Standard </a:t>
            </a:r>
            <a:r>
              <a:rPr lang="en-US" sz="2200" dirty="0"/>
              <a:t>Due Dates: </a:t>
            </a:r>
            <a:r>
              <a:rPr lang="en-US" sz="2200" dirty="0" smtClean="0"/>
              <a:t>September 5, </a:t>
            </a:r>
            <a:r>
              <a:rPr lang="en-US" sz="2200" b="1" dirty="0" smtClean="0">
                <a:solidFill>
                  <a:srgbClr val="393939"/>
                </a:solidFill>
              </a:rPr>
              <a:t>January 5</a:t>
            </a:r>
            <a:r>
              <a:rPr lang="en-US" sz="2200" dirty="0" smtClean="0"/>
              <a:t>, </a:t>
            </a:r>
            <a:r>
              <a:rPr lang="en-US" sz="2200" dirty="0" smtClean="0">
                <a:solidFill>
                  <a:srgbClr val="C00000"/>
                </a:solidFill>
              </a:rPr>
              <a:t>April 5</a:t>
            </a:r>
          </a:p>
          <a:p>
            <a:pPr marL="0" indent="0">
              <a:buNone/>
            </a:pPr>
            <a:endParaRPr lang="en-US" sz="2200" dirty="0" smtClean="0"/>
          </a:p>
          <a:p>
            <a:r>
              <a:rPr lang="en-US" sz="2500" b="1" dirty="0" smtClean="0"/>
              <a:t>SBIR </a:t>
            </a:r>
            <a:r>
              <a:rPr lang="en-US" sz="2500" b="1" dirty="0"/>
              <a:t>Contract Solicitation (NIH, </a:t>
            </a:r>
            <a:r>
              <a:rPr lang="en-US" sz="2500" b="1" dirty="0" smtClean="0"/>
              <a:t>CDC) – Program Solicitation </a:t>
            </a:r>
            <a:r>
              <a:rPr lang="en-US" sz="2500" b="1" dirty="0" smtClean="0">
                <a:hlinkClick r:id="rId4"/>
              </a:rPr>
              <a:t>PHS 2016-1</a:t>
            </a:r>
            <a:r>
              <a:rPr lang="en-US" sz="2500" b="1" dirty="0" smtClean="0"/>
              <a:t> (SBIRs Only) </a:t>
            </a:r>
          </a:p>
          <a:p>
            <a:pPr marL="0" indent="0">
              <a:buNone/>
            </a:pPr>
            <a:r>
              <a:rPr lang="en-US" sz="2500" b="1" dirty="0" smtClean="0"/>
              <a:t>    </a:t>
            </a:r>
            <a:r>
              <a:rPr lang="en-US" sz="2500" dirty="0" smtClean="0"/>
              <a:t>NIH Guide Notice </a:t>
            </a:r>
            <a:r>
              <a:rPr lang="en-US" sz="2500" dirty="0" smtClean="0">
                <a:hlinkClick r:id="rId5"/>
              </a:rPr>
              <a:t>NOT-OD-15-130</a:t>
            </a:r>
            <a:endParaRPr lang="en-US" sz="2500" dirty="0"/>
          </a:p>
          <a:p>
            <a:pPr marL="0" indent="0">
              <a:spcBef>
                <a:spcPts val="0"/>
              </a:spcBef>
              <a:spcAft>
                <a:spcPts val="0"/>
              </a:spcAft>
              <a:buNone/>
            </a:pPr>
            <a:r>
              <a:rPr lang="en-US" sz="2400" dirty="0" smtClean="0"/>
              <a:t>    </a:t>
            </a:r>
            <a:r>
              <a:rPr lang="en-US" sz="2200" dirty="0" smtClean="0"/>
              <a:t>Release</a:t>
            </a:r>
            <a:r>
              <a:rPr lang="en-US" sz="2200" dirty="0"/>
              <a:t>: </a:t>
            </a:r>
            <a:r>
              <a:rPr lang="en-US" sz="2200" dirty="0" smtClean="0">
                <a:solidFill>
                  <a:srgbClr val="393939"/>
                </a:solidFill>
              </a:rPr>
              <a:t>July 24, 2016  </a:t>
            </a:r>
            <a:r>
              <a:rPr lang="en-US" sz="2200" dirty="0" smtClean="0"/>
              <a:t>Close</a:t>
            </a:r>
            <a:r>
              <a:rPr lang="en-US" sz="2200" dirty="0" smtClean="0">
                <a:solidFill>
                  <a:srgbClr val="393939"/>
                </a:solidFill>
              </a:rPr>
              <a:t>: October 16, 2015 (5pm EDT)</a:t>
            </a:r>
          </a:p>
          <a:p>
            <a:pPr marL="0" indent="0">
              <a:spcBef>
                <a:spcPts val="0"/>
              </a:spcBef>
              <a:spcAft>
                <a:spcPts val="0"/>
              </a:spcAft>
              <a:buNone/>
            </a:pPr>
            <a:endParaRPr lang="en-US" sz="2200" dirty="0">
              <a:solidFill>
                <a:srgbClr val="393939"/>
              </a:solidFill>
            </a:endParaRPr>
          </a:p>
          <a:p>
            <a:pPr>
              <a:spcBef>
                <a:spcPts val="0"/>
              </a:spcBef>
              <a:spcAft>
                <a:spcPts val="0"/>
              </a:spcAft>
            </a:pPr>
            <a:r>
              <a:rPr lang="en-US" sz="2500" b="1" dirty="0" smtClean="0">
                <a:hlinkClick r:id="rId6"/>
              </a:rPr>
              <a:t>NIH Guide for Grants and Contracts</a:t>
            </a:r>
            <a:endParaRPr lang="en-US" sz="2500" b="1" dirty="0" smtClean="0"/>
          </a:p>
          <a:p>
            <a:pPr marL="0" indent="0">
              <a:buNone/>
            </a:pPr>
            <a:r>
              <a:rPr lang="en-US" sz="2200" dirty="0" smtClean="0"/>
              <a:t>    Release</a:t>
            </a:r>
            <a:r>
              <a:rPr lang="en-US" sz="2200" dirty="0"/>
              <a:t>: </a:t>
            </a:r>
            <a:r>
              <a:rPr lang="en-US" sz="2200" dirty="0" smtClean="0"/>
              <a:t>Weekly receipt </a:t>
            </a:r>
            <a:r>
              <a:rPr lang="en-US" sz="2200" dirty="0"/>
              <a:t>dates specified in each </a:t>
            </a:r>
            <a:r>
              <a:rPr lang="en-US" sz="2200" dirty="0" smtClean="0"/>
              <a:t>FOA  </a:t>
            </a:r>
          </a:p>
          <a:p>
            <a:pPr marL="0" indent="0">
              <a:buNone/>
            </a:pPr>
            <a:r>
              <a:rPr lang="en-US" sz="2200" dirty="0"/>
              <a:t> </a:t>
            </a:r>
            <a:r>
              <a:rPr lang="en-US" sz="2200" dirty="0" smtClean="0"/>
              <a:t> </a:t>
            </a:r>
            <a:endParaRPr lang="en-US" sz="2400" dirty="0"/>
          </a:p>
        </p:txBody>
      </p:sp>
      <p:sp>
        <p:nvSpPr>
          <p:cNvPr id="4" name="Slide Number Placeholder 3"/>
          <p:cNvSpPr>
            <a:spLocks noGrp="1"/>
          </p:cNvSpPr>
          <p:nvPr>
            <p:ph type="sldNum" sz="quarter" idx="10"/>
          </p:nvPr>
        </p:nvSpPr>
        <p:spPr/>
        <p:txBody>
          <a:bodyPr/>
          <a:lstStyle/>
          <a:p>
            <a:fld id="{60583324-AE1C-3546-A724-4BA4670D7901}"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3182851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half" idx="1"/>
          </p:nvPr>
        </p:nvSpPr>
        <p:spPr>
          <a:xfrm>
            <a:off x="1219200" y="1143000"/>
            <a:ext cx="3886200" cy="1371600"/>
          </a:xfrm>
        </p:spPr>
        <p:txBody>
          <a:bodyPr/>
          <a:lstStyle/>
          <a:p>
            <a:pPr marL="0" indent="0">
              <a:buNone/>
            </a:pPr>
            <a:r>
              <a:rPr lang="en-US" sz="2200" b="1" dirty="0">
                <a:solidFill>
                  <a:srgbClr val="004D86"/>
                </a:solidFill>
              </a:rPr>
              <a:t>Matthew Portnoy, </a:t>
            </a:r>
            <a:r>
              <a:rPr lang="en-US" sz="2200" b="1" dirty="0" smtClean="0">
                <a:solidFill>
                  <a:srgbClr val="004D86"/>
                </a:solidFill>
              </a:rPr>
              <a:t>PhD </a:t>
            </a:r>
          </a:p>
          <a:p>
            <a:pPr marL="0" indent="0">
              <a:buNone/>
            </a:pPr>
            <a:r>
              <a:rPr lang="en-US" sz="1700" i="1" dirty="0" smtClean="0">
                <a:solidFill>
                  <a:srgbClr val="0670AF"/>
                </a:solidFill>
              </a:rPr>
              <a:t>NIH </a:t>
            </a:r>
            <a:r>
              <a:rPr lang="en-US" sz="1700" i="1" dirty="0">
                <a:solidFill>
                  <a:srgbClr val="0670AF"/>
                </a:solidFill>
              </a:rPr>
              <a:t>SBIR/STTR Program </a:t>
            </a:r>
            <a:r>
              <a:rPr lang="en-US" sz="1700" i="1" dirty="0" smtClean="0">
                <a:solidFill>
                  <a:srgbClr val="0670AF"/>
                </a:solidFill>
              </a:rPr>
              <a:t>Coordinator </a:t>
            </a:r>
          </a:p>
          <a:p>
            <a:pPr marL="0" indent="0">
              <a:buNone/>
            </a:pPr>
            <a:r>
              <a:rPr lang="en-US" sz="1700" b="1" dirty="0" smtClean="0"/>
              <a:t>Phone</a:t>
            </a:r>
            <a:r>
              <a:rPr lang="en-US" sz="1700" b="1" dirty="0"/>
              <a:t>:</a:t>
            </a:r>
            <a:r>
              <a:rPr lang="en-US" sz="1700" dirty="0"/>
              <a:t> 301- </a:t>
            </a:r>
            <a:r>
              <a:rPr lang="en-US" sz="1700" dirty="0" smtClean="0"/>
              <a:t>435-2688</a:t>
            </a:r>
          </a:p>
          <a:p>
            <a:pPr marL="0" indent="0">
              <a:buNone/>
            </a:pPr>
            <a:r>
              <a:rPr lang="en-US" sz="1700" b="1" dirty="0" smtClean="0"/>
              <a:t>Email:</a:t>
            </a:r>
            <a:r>
              <a:rPr lang="en-US" sz="1700" dirty="0" smtClean="0"/>
              <a:t> mportnoy@mail.nih.gov </a:t>
            </a:r>
            <a:endParaRPr lang="en-US" sz="1700" dirty="0"/>
          </a:p>
        </p:txBody>
      </p:sp>
      <p:sp>
        <p:nvSpPr>
          <p:cNvPr id="4" name="Content Placeholder 3"/>
          <p:cNvSpPr>
            <a:spLocks noGrp="1"/>
          </p:cNvSpPr>
          <p:nvPr>
            <p:ph sz="half" idx="2"/>
          </p:nvPr>
        </p:nvSpPr>
        <p:spPr>
          <a:xfrm>
            <a:off x="5867400" y="1143000"/>
            <a:ext cx="3733800" cy="1371600"/>
          </a:xfrm>
        </p:spPr>
        <p:txBody>
          <a:bodyPr/>
          <a:lstStyle/>
          <a:p>
            <a:pPr marL="0" indent="0">
              <a:buNone/>
            </a:pPr>
            <a:r>
              <a:rPr lang="en-US" sz="2200" b="1" dirty="0">
                <a:solidFill>
                  <a:srgbClr val="004D86"/>
                </a:solidFill>
              </a:rPr>
              <a:t>Robert Vinson</a:t>
            </a:r>
          </a:p>
          <a:p>
            <a:pPr marL="0" indent="0">
              <a:buNone/>
            </a:pPr>
            <a:r>
              <a:rPr lang="en-US" sz="1700" i="1" dirty="0">
                <a:solidFill>
                  <a:srgbClr val="0670AF"/>
                </a:solidFill>
              </a:rPr>
              <a:t>SBIR/STTR Program Manager</a:t>
            </a:r>
          </a:p>
          <a:p>
            <a:pPr marL="0" indent="0">
              <a:buNone/>
            </a:pPr>
            <a:r>
              <a:rPr lang="en-US" sz="1700" b="1" dirty="0"/>
              <a:t>Phone:</a:t>
            </a:r>
            <a:r>
              <a:rPr lang="en-US" sz="1700" dirty="0"/>
              <a:t> 301-435-2713</a:t>
            </a:r>
          </a:p>
          <a:p>
            <a:pPr marL="0" indent="0">
              <a:buNone/>
            </a:pPr>
            <a:r>
              <a:rPr lang="en-US" sz="1700" b="1" dirty="0"/>
              <a:t>Email:</a:t>
            </a:r>
            <a:r>
              <a:rPr lang="en-US" sz="1700" dirty="0"/>
              <a:t> </a:t>
            </a:r>
            <a:r>
              <a:rPr lang="en-US" sz="1700" dirty="0" smtClean="0"/>
              <a:t>vinsonr@mail.nih.gov </a:t>
            </a:r>
            <a:endParaRPr lang="en-US" sz="1700" dirty="0"/>
          </a:p>
        </p:txBody>
      </p:sp>
      <p:sp>
        <p:nvSpPr>
          <p:cNvPr id="5" name="Slide Number Placeholder 4"/>
          <p:cNvSpPr>
            <a:spLocks noGrp="1"/>
          </p:cNvSpPr>
          <p:nvPr>
            <p:ph type="sldNum" sz="quarter" idx="10"/>
          </p:nvPr>
        </p:nvSpPr>
        <p:spPr/>
        <p:txBody>
          <a:bodyPr/>
          <a:lstStyle/>
          <a:p>
            <a:fld id="{FEE19172-03F7-3348-B569-171F00250647}" type="slidenum">
              <a:rPr lang="en-US" smtClean="0">
                <a:solidFill>
                  <a:srgbClr val="FFFFFF"/>
                </a:solidFill>
              </a:rPr>
              <a:pPr/>
              <a:t>16</a:t>
            </a:fld>
            <a:endParaRPr lang="en-US" dirty="0">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23" y="4572000"/>
            <a:ext cx="819150" cy="8109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0" y="4671219"/>
            <a:ext cx="819150" cy="81095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19201"/>
            <a:ext cx="819150" cy="81095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8250" y="1219200"/>
            <a:ext cx="819150" cy="810959"/>
          </a:xfrm>
          <a:prstGeom prst="rect">
            <a:avLst/>
          </a:prstGeom>
        </p:spPr>
      </p:pic>
      <p:sp>
        <p:nvSpPr>
          <p:cNvPr id="12" name="Content Placeholder 2"/>
          <p:cNvSpPr txBox="1">
            <a:spLocks/>
          </p:cNvSpPr>
          <p:nvPr/>
        </p:nvSpPr>
        <p:spPr bwMode="auto">
          <a:xfrm>
            <a:off x="1219200" y="4514597"/>
            <a:ext cx="3886200" cy="1810003"/>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spcBef>
                <a:spcPts val="1800"/>
              </a:spcBef>
              <a:buFontTx/>
              <a:buNone/>
            </a:pPr>
            <a:r>
              <a:rPr lang="en-US" sz="2200" b="1" kern="0" dirty="0" smtClean="0">
                <a:solidFill>
                  <a:srgbClr val="004D86"/>
                </a:solidFill>
              </a:rPr>
              <a:t>Betty Royster</a:t>
            </a:r>
          </a:p>
          <a:p>
            <a:pPr marL="0" indent="0">
              <a:buFontTx/>
              <a:buNone/>
            </a:pPr>
            <a:r>
              <a:rPr lang="en-US" sz="1700" i="1" kern="0" dirty="0" smtClean="0">
                <a:solidFill>
                  <a:srgbClr val="0670AF"/>
                </a:solidFill>
              </a:rPr>
              <a:t>SBIR/STTR Communications Specialist</a:t>
            </a:r>
          </a:p>
          <a:p>
            <a:pPr marL="0" indent="0">
              <a:buFontTx/>
              <a:buNone/>
            </a:pPr>
            <a:r>
              <a:rPr lang="en-US" sz="1700" b="1" kern="0" dirty="0" smtClean="0">
                <a:solidFill>
                  <a:srgbClr val="E5E5E5">
                    <a:lumMod val="25000"/>
                  </a:srgbClr>
                </a:solidFill>
              </a:rPr>
              <a:t>Phone:</a:t>
            </a:r>
            <a:r>
              <a:rPr lang="en-US" sz="1700" kern="0" dirty="0" smtClean="0">
                <a:solidFill>
                  <a:srgbClr val="E5E5E5">
                    <a:lumMod val="25000"/>
                  </a:srgbClr>
                </a:solidFill>
              </a:rPr>
              <a:t> 301-402-1632</a:t>
            </a:r>
          </a:p>
          <a:p>
            <a:pPr marL="0" indent="0">
              <a:buFontTx/>
              <a:buNone/>
            </a:pPr>
            <a:r>
              <a:rPr lang="en-US" sz="1700" b="1" kern="0" dirty="0" smtClean="0">
                <a:solidFill>
                  <a:srgbClr val="E5E5E5">
                    <a:lumMod val="25000"/>
                  </a:srgbClr>
                </a:solidFill>
              </a:rPr>
              <a:t>Email: </a:t>
            </a:r>
            <a:r>
              <a:rPr lang="en-US" sz="1700" kern="0" dirty="0" smtClean="0">
                <a:solidFill>
                  <a:srgbClr val="E5E5E5">
                    <a:lumMod val="25000"/>
                  </a:srgbClr>
                </a:solidFill>
              </a:rPr>
              <a:t>betty.royster@nih.gov  </a:t>
            </a:r>
            <a:endParaRPr lang="en-US" sz="1700" kern="0" dirty="0">
              <a:solidFill>
                <a:srgbClr val="E5E5E5">
                  <a:lumMod val="25000"/>
                </a:srgbClr>
              </a:solidFill>
            </a:endParaRPr>
          </a:p>
        </p:txBody>
      </p:sp>
      <p:sp>
        <p:nvSpPr>
          <p:cNvPr id="13" name="Content Placeholder 3"/>
          <p:cNvSpPr txBox="1">
            <a:spLocks/>
          </p:cNvSpPr>
          <p:nvPr/>
        </p:nvSpPr>
        <p:spPr bwMode="auto">
          <a:xfrm>
            <a:off x="5867400" y="4574967"/>
            <a:ext cx="4114800" cy="1419224"/>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spcBef>
                <a:spcPts val="1800"/>
              </a:spcBef>
              <a:buFontTx/>
              <a:buNone/>
            </a:pPr>
            <a:r>
              <a:rPr lang="en-US" sz="2200" b="1" kern="0" dirty="0" smtClean="0">
                <a:solidFill>
                  <a:srgbClr val="004D86"/>
                </a:solidFill>
              </a:rPr>
              <a:t>Julie Beaver</a:t>
            </a:r>
          </a:p>
          <a:p>
            <a:pPr marL="0" indent="0">
              <a:buFontTx/>
              <a:buNone/>
            </a:pPr>
            <a:r>
              <a:rPr lang="en-US" sz="1700" i="1" kern="0" dirty="0" smtClean="0">
                <a:solidFill>
                  <a:srgbClr val="0670AF"/>
                </a:solidFill>
              </a:rPr>
              <a:t>SBIR/STTR Statistician</a:t>
            </a:r>
          </a:p>
          <a:p>
            <a:pPr marL="0" indent="0">
              <a:buFontTx/>
              <a:buNone/>
            </a:pPr>
            <a:r>
              <a:rPr lang="en-US" sz="1700" b="1" kern="0" dirty="0" smtClean="0">
                <a:solidFill>
                  <a:srgbClr val="E5E5E5">
                    <a:lumMod val="25000"/>
                  </a:srgbClr>
                </a:solidFill>
              </a:rPr>
              <a:t>Phone:</a:t>
            </a:r>
            <a:r>
              <a:rPr lang="en-US" sz="1700" kern="0" dirty="0" smtClean="0">
                <a:solidFill>
                  <a:srgbClr val="E5E5E5">
                    <a:lumMod val="25000"/>
                  </a:srgbClr>
                </a:solidFill>
              </a:rPr>
              <a:t> 301-496-8807</a:t>
            </a:r>
          </a:p>
          <a:p>
            <a:pPr marL="0" indent="0">
              <a:buFontTx/>
              <a:buNone/>
            </a:pPr>
            <a:r>
              <a:rPr lang="en-US" sz="1700" b="1" kern="0" dirty="0" smtClean="0">
                <a:solidFill>
                  <a:srgbClr val="E5E5E5">
                    <a:lumMod val="25000"/>
                  </a:srgbClr>
                </a:solidFill>
              </a:rPr>
              <a:t>Email:</a:t>
            </a:r>
            <a:r>
              <a:rPr lang="en-US" sz="1700" kern="0" dirty="0" smtClean="0">
                <a:solidFill>
                  <a:srgbClr val="E5E5E5">
                    <a:lumMod val="25000"/>
                  </a:srgbClr>
                </a:solidFill>
              </a:rPr>
              <a:t> julie.beaver@nih.gov </a:t>
            </a:r>
          </a:p>
          <a:p>
            <a:pPr marL="0" indent="0">
              <a:buFontTx/>
              <a:buNone/>
            </a:pPr>
            <a:endParaRPr lang="en-US" kern="0" dirty="0">
              <a:solidFill>
                <a:srgbClr val="E5E5E5">
                  <a:lumMod val="25000"/>
                </a:srgbClr>
              </a:solidFill>
            </a:endParaRPr>
          </a:p>
        </p:txBody>
      </p:sp>
      <p:sp>
        <p:nvSpPr>
          <p:cNvPr id="15" name="Content Placeholder 3"/>
          <p:cNvSpPr txBox="1">
            <a:spLocks/>
          </p:cNvSpPr>
          <p:nvPr/>
        </p:nvSpPr>
        <p:spPr bwMode="auto">
          <a:xfrm>
            <a:off x="3810000" y="2844980"/>
            <a:ext cx="4114800" cy="205740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13972"/>
              </a:buClr>
              <a:buChar char="•"/>
              <a:defRPr sz="2400">
                <a:solidFill>
                  <a:schemeClr val="accent3">
                    <a:lumMod val="25000"/>
                  </a:schemeClr>
                </a:solidFill>
                <a:latin typeface="+mn-lt"/>
                <a:ea typeface="+mn-ea"/>
                <a:cs typeface="+mn-cs"/>
              </a:defRPr>
            </a:lvl1pPr>
            <a:lvl2pPr marL="742950" indent="-285750" algn="l" rtl="0" eaLnBrk="1" fontAlgn="base" hangingPunct="1">
              <a:spcBef>
                <a:spcPct val="20000"/>
              </a:spcBef>
              <a:spcAft>
                <a:spcPct val="0"/>
              </a:spcAft>
              <a:buClr>
                <a:srgbClr val="013972"/>
              </a:buClr>
              <a:buSzPct val="70000"/>
              <a:buFont typeface="Courier New" panose="02070309020205020404" pitchFamily="49" charset="0"/>
              <a:buChar char="o"/>
              <a:defRPr sz="2200">
                <a:solidFill>
                  <a:schemeClr val="accent3">
                    <a:lumMod val="25000"/>
                  </a:schemeClr>
                </a:solidFill>
                <a:latin typeface="+mn-lt"/>
                <a:ea typeface="Arial" charset="0"/>
                <a:cs typeface="+mn-cs"/>
              </a:defRPr>
            </a:lvl2pPr>
            <a:lvl3pPr marL="1143000" indent="-228600" algn="l" rtl="0" eaLnBrk="1" fontAlgn="base" hangingPunct="1">
              <a:spcBef>
                <a:spcPct val="20000"/>
              </a:spcBef>
              <a:spcAft>
                <a:spcPct val="0"/>
              </a:spcAft>
              <a:buClr>
                <a:srgbClr val="013972"/>
              </a:buClr>
              <a:buFont typeface="Wingdings" panose="05000000000000000000" pitchFamily="2" charset="2"/>
              <a:buChar char="§"/>
              <a:defRPr sz="1800">
                <a:solidFill>
                  <a:schemeClr val="accent3">
                    <a:lumMod val="25000"/>
                  </a:schemeClr>
                </a:solidFill>
                <a:latin typeface="+mn-lt"/>
                <a:ea typeface="Arial" charset="0"/>
                <a:cs typeface="+mn-cs"/>
              </a:defRPr>
            </a:lvl3pPr>
            <a:lvl4pPr marL="1600200" indent="-228600" algn="l" rtl="0" eaLnBrk="1" fontAlgn="base" hangingPunct="1">
              <a:spcBef>
                <a:spcPct val="20000"/>
              </a:spcBef>
              <a:spcAft>
                <a:spcPct val="0"/>
              </a:spcAft>
              <a:buClr>
                <a:srgbClr val="013972"/>
              </a:buClr>
              <a:buSzPct val="70000"/>
              <a:buFont typeface="Wingdings" panose="05000000000000000000" pitchFamily="2" charset="2"/>
              <a:buChar char="q"/>
              <a:defRPr sz="1800">
                <a:solidFill>
                  <a:schemeClr val="accent3">
                    <a:lumMod val="25000"/>
                  </a:schemeClr>
                </a:solidFill>
                <a:latin typeface="+mn-lt"/>
                <a:ea typeface="Arial" charset="0"/>
                <a:cs typeface="+mn-cs"/>
              </a:defRPr>
            </a:lvl4pPr>
            <a:lvl5pPr marL="2057400" indent="-228600" algn="l" rtl="0" eaLnBrk="1" fontAlgn="base" hangingPunct="1">
              <a:spcBef>
                <a:spcPct val="20000"/>
              </a:spcBef>
              <a:spcAft>
                <a:spcPct val="0"/>
              </a:spcAft>
              <a:buClr>
                <a:srgbClr val="013972"/>
              </a:buClr>
              <a:buFont typeface="Trebuchet MS" panose="020B0603020202020204" pitchFamily="34" charset="0"/>
              <a:buChar char="»"/>
              <a:defRPr sz="1800">
                <a:solidFill>
                  <a:schemeClr val="accent3">
                    <a:lumMod val="25000"/>
                  </a:schemeClr>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spcBef>
                <a:spcPts val="1800"/>
              </a:spcBef>
              <a:buFontTx/>
              <a:buNone/>
            </a:pPr>
            <a:r>
              <a:rPr lang="en-US" sz="2200" b="1" kern="0" dirty="0" smtClean="0">
                <a:solidFill>
                  <a:srgbClr val="004D86"/>
                </a:solidFill>
              </a:rPr>
              <a:t>JP Kim, JD, MBA</a:t>
            </a:r>
          </a:p>
          <a:p>
            <a:pPr marL="0" indent="0">
              <a:buFontTx/>
              <a:buNone/>
            </a:pPr>
            <a:r>
              <a:rPr lang="en-US" sz="1700" i="1" kern="0" dirty="0" smtClean="0">
                <a:solidFill>
                  <a:srgbClr val="0670AF"/>
                </a:solidFill>
              </a:rPr>
              <a:t>SBIR/STTR Program Manager</a:t>
            </a:r>
          </a:p>
          <a:p>
            <a:pPr marL="0" indent="0">
              <a:buFontTx/>
              <a:buNone/>
            </a:pPr>
            <a:r>
              <a:rPr lang="en-US" sz="1700" b="1" kern="0" dirty="0" smtClean="0">
                <a:solidFill>
                  <a:srgbClr val="E5E5E5">
                    <a:lumMod val="25000"/>
                  </a:srgbClr>
                </a:solidFill>
              </a:rPr>
              <a:t>Phone:</a:t>
            </a:r>
            <a:r>
              <a:rPr lang="en-US" sz="1700" kern="0" dirty="0">
                <a:solidFill>
                  <a:srgbClr val="E5E5E5">
                    <a:lumMod val="25000"/>
                  </a:srgbClr>
                </a:solidFill>
              </a:rPr>
              <a:t> </a:t>
            </a:r>
            <a:r>
              <a:rPr lang="en-US" sz="1700" kern="0" dirty="0" smtClean="0">
                <a:solidFill>
                  <a:srgbClr val="E5E5E5">
                    <a:lumMod val="25000"/>
                  </a:srgbClr>
                </a:solidFill>
              </a:rPr>
              <a:t>301-435-0189</a:t>
            </a:r>
          </a:p>
          <a:p>
            <a:pPr marL="0" indent="0">
              <a:buFontTx/>
              <a:buNone/>
            </a:pPr>
            <a:r>
              <a:rPr lang="en-US" sz="1700" b="1" kern="0" dirty="0">
                <a:solidFill>
                  <a:srgbClr val="E5E5E5">
                    <a:lumMod val="25000"/>
                  </a:srgbClr>
                </a:solidFill>
              </a:rPr>
              <a:t>Email</a:t>
            </a:r>
            <a:r>
              <a:rPr lang="en-US" sz="1700" b="1" kern="0" dirty="0" smtClean="0">
                <a:solidFill>
                  <a:srgbClr val="E5E5E5">
                    <a:lumMod val="25000"/>
                  </a:srgbClr>
                </a:solidFill>
              </a:rPr>
              <a:t>: </a:t>
            </a:r>
            <a:r>
              <a:rPr lang="en-US" sz="1700" kern="0" dirty="0" smtClean="0">
                <a:solidFill>
                  <a:srgbClr val="E5E5E5">
                    <a:lumMod val="25000"/>
                  </a:srgbClr>
                </a:solidFill>
              </a:rPr>
              <a:t>jpkim@nih.gov</a:t>
            </a:r>
            <a:endParaRPr lang="en-US" kern="0" dirty="0">
              <a:solidFill>
                <a:srgbClr val="E5E5E5">
                  <a:lumMod val="25000"/>
                </a:srgbClr>
              </a:solidFill>
            </a:endParaRPr>
          </a:p>
        </p:txBody>
      </p:sp>
      <p:pic>
        <p:nvPicPr>
          <p:cNvPr id="16" name="Picture 15"/>
          <p:cNvPicPr>
            <a:picLocks noChangeAspect="1"/>
          </p:cNvPicPr>
          <p:nvPr/>
        </p:nvPicPr>
        <p:blipFill rotWithShape="1">
          <a:blip r:embed="rId7"/>
          <a:srcRect/>
          <a:stretch/>
        </p:blipFill>
        <p:spPr>
          <a:xfrm>
            <a:off x="2839019" y="3015988"/>
            <a:ext cx="894781" cy="800900"/>
          </a:xfrm>
          <a:prstGeom prst="rect">
            <a:avLst/>
          </a:prstGeom>
        </p:spPr>
      </p:pic>
    </p:spTree>
    <p:extLst>
      <p:ext uri="{BB962C8B-B14F-4D97-AF65-F5344CB8AC3E}">
        <p14:creationId xmlns:p14="http://schemas.microsoft.com/office/powerpoint/2010/main" val="2267969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pPr marL="0" indent="0">
              <a:buNone/>
            </a:pPr>
            <a:r>
              <a:rPr lang="en-US" b="1" dirty="0">
                <a:solidFill>
                  <a:srgbClr val="004D86"/>
                </a:solidFill>
              </a:rPr>
              <a:t>Get Connected</a:t>
            </a:r>
            <a:r>
              <a:rPr lang="en-US" b="1" dirty="0" smtClean="0">
                <a:solidFill>
                  <a:srgbClr val="004D86"/>
                </a:solidFill>
              </a:rPr>
              <a:t>!</a:t>
            </a:r>
          </a:p>
          <a:p>
            <a:pPr marL="0" indent="0">
              <a:buNone/>
            </a:pPr>
            <a:endParaRPr lang="en-US" sz="1100" b="1" dirty="0">
              <a:solidFill>
                <a:srgbClr val="004D86"/>
              </a:solidFill>
            </a:endParaRPr>
          </a:p>
          <a:p>
            <a:pPr>
              <a:spcBef>
                <a:spcPts val="1200"/>
              </a:spcBef>
              <a:spcAft>
                <a:spcPts val="600"/>
              </a:spcAft>
            </a:pPr>
            <a:r>
              <a:rPr lang="en-US" sz="2200" dirty="0"/>
              <a:t>Subscribe to the SBIR/STTR Listserv: </a:t>
            </a:r>
          </a:p>
          <a:p>
            <a:pPr lvl="1">
              <a:spcBef>
                <a:spcPts val="1200"/>
              </a:spcBef>
              <a:spcAft>
                <a:spcPts val="600"/>
              </a:spcAft>
            </a:pPr>
            <a:r>
              <a:rPr lang="en-US" sz="2000" dirty="0"/>
              <a:t>Email </a:t>
            </a:r>
            <a:r>
              <a:rPr lang="en-US" sz="2000" dirty="0">
                <a:hlinkClick r:id="rId2"/>
              </a:rPr>
              <a:t>LISTSERV@LIST.NIH.GOV</a:t>
            </a:r>
            <a:r>
              <a:rPr lang="en-US" sz="2000" dirty="0"/>
              <a:t> with the following text in the message body: </a:t>
            </a:r>
            <a:r>
              <a:rPr lang="en-US" sz="2000" b="1" dirty="0"/>
              <a:t>subscribe SBIR-STTR your name </a:t>
            </a:r>
          </a:p>
          <a:p>
            <a:pPr>
              <a:spcBef>
                <a:spcPts val="1200"/>
              </a:spcBef>
              <a:spcAft>
                <a:spcPts val="600"/>
              </a:spcAft>
            </a:pPr>
            <a:r>
              <a:rPr lang="en-US" sz="2200" dirty="0">
                <a:hlinkClick r:id="rId3"/>
              </a:rPr>
              <a:t>NIH Guide for Grants and Contracts</a:t>
            </a:r>
            <a:r>
              <a:rPr lang="en-US" sz="2200" dirty="0"/>
              <a:t> (weekly notification</a:t>
            </a:r>
            <a:r>
              <a:rPr lang="en-US" sz="2200" dirty="0" smtClean="0"/>
              <a:t>)</a:t>
            </a:r>
            <a:endParaRPr lang="en-US" sz="2200" dirty="0"/>
          </a:p>
          <a:p>
            <a:pPr>
              <a:spcBef>
                <a:spcPts val="1200"/>
              </a:spcBef>
              <a:spcAft>
                <a:spcPts val="600"/>
              </a:spcAft>
            </a:pPr>
            <a:r>
              <a:rPr lang="en-US" sz="2200" dirty="0" smtClean="0"/>
              <a:t>     Follow </a:t>
            </a:r>
            <a:r>
              <a:rPr lang="en-US" sz="2200" dirty="0"/>
              <a:t>us on Twitter: </a:t>
            </a:r>
            <a:r>
              <a:rPr lang="en-US" sz="2200" dirty="0">
                <a:hlinkClick r:id="rId4"/>
              </a:rPr>
              <a:t>@NIHsbir  </a:t>
            </a:r>
            <a:endParaRPr lang="en-US" sz="2200" dirty="0"/>
          </a:p>
          <a:p>
            <a:pPr>
              <a:spcBef>
                <a:spcPts val="1200"/>
              </a:spcBef>
              <a:spcAft>
                <a:spcPts val="600"/>
              </a:spcAft>
            </a:pPr>
            <a:r>
              <a:rPr lang="en-US" sz="2200" dirty="0" smtClean="0"/>
              <a:t>Read our </a:t>
            </a:r>
            <a:r>
              <a:rPr lang="en-US" sz="2200" dirty="0" smtClean="0">
                <a:hlinkClick r:id="rId5"/>
              </a:rPr>
              <a:t>NIH SBIR/STTR Notable Successes </a:t>
            </a:r>
            <a:endParaRPr lang="en-US" sz="2200" dirty="0" smtClean="0"/>
          </a:p>
          <a:p>
            <a:pPr>
              <a:spcBef>
                <a:spcPts val="1200"/>
              </a:spcBef>
              <a:spcAft>
                <a:spcPts val="600"/>
              </a:spcAft>
            </a:pPr>
            <a:r>
              <a:rPr lang="en-US" sz="2200" dirty="0" smtClean="0">
                <a:hlinkClick r:id="rId6"/>
              </a:rPr>
              <a:t>Connect with Us </a:t>
            </a:r>
            <a:endParaRPr lang="en-US" sz="2200" dirty="0" smtClean="0"/>
          </a:p>
          <a:p>
            <a:pPr>
              <a:spcBef>
                <a:spcPts val="1200"/>
              </a:spcBef>
              <a:spcAft>
                <a:spcPts val="600"/>
              </a:spcAft>
            </a:pPr>
            <a:r>
              <a:rPr lang="en-US" sz="2200" dirty="0" smtClean="0"/>
              <a:t>Email</a:t>
            </a:r>
            <a:r>
              <a:rPr lang="en-US" sz="2200" dirty="0"/>
              <a:t>: </a:t>
            </a:r>
            <a:r>
              <a:rPr lang="en-US" sz="2200" dirty="0">
                <a:hlinkClick r:id="rId7"/>
              </a:rPr>
              <a:t>sbir@od.nih.gov</a:t>
            </a:r>
            <a:r>
              <a:rPr lang="en-US" sz="22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0583324-AE1C-3546-A724-4BA4670D7901}" type="slidenum">
              <a:rPr lang="en-US" smtClean="0">
                <a:solidFill>
                  <a:srgbClr val="FFFFFF"/>
                </a:solidFill>
              </a:rPr>
              <a:pPr/>
              <a:t>17</a:t>
            </a:fld>
            <a:endParaRPr lang="en-US" dirty="0">
              <a:solidFill>
                <a:srgbClr val="FFFFFF"/>
              </a:solidFill>
            </a:endParaRPr>
          </a:p>
        </p:txBody>
      </p:sp>
      <p:pic>
        <p:nvPicPr>
          <p:cNvPr id="5" name="Picture 1" descr="Twit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768" y="3810000"/>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333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80211" y="381000"/>
            <a:ext cx="8967536" cy="1822450"/>
          </a:xfrm>
        </p:spPr>
        <p:txBody>
          <a:bodyPr>
            <a:normAutofit/>
          </a:bodyPr>
          <a:lstStyle/>
          <a:p>
            <a:r>
              <a:rPr lang="en-US" sz="3600" dirty="0" smtClean="0"/>
              <a:t>NIH Contract Opportunities</a:t>
            </a:r>
            <a:endParaRPr lang="en-US" sz="3600" dirty="0"/>
          </a:p>
        </p:txBody>
      </p:sp>
      <p:sp>
        <p:nvSpPr>
          <p:cNvPr id="6" name="Text Box 3"/>
          <p:cNvSpPr txBox="1">
            <a:spLocks noChangeArrowheads="1"/>
          </p:cNvSpPr>
          <p:nvPr/>
        </p:nvSpPr>
        <p:spPr bwMode="auto">
          <a:xfrm>
            <a:off x="935038" y="3271837"/>
            <a:ext cx="7169150" cy="3262432"/>
          </a:xfrm>
          <a:prstGeom prst="rect">
            <a:avLst/>
          </a:prstGeom>
          <a:noFill/>
          <a:ln w="9525">
            <a:noFill/>
            <a:miter lim="800000"/>
            <a:headEnd/>
            <a:tailEnd/>
          </a:ln>
        </p:spPr>
        <p:txBody>
          <a:bodyPr>
            <a:spAutoFit/>
          </a:bodyPr>
          <a:lstStyle/>
          <a:p>
            <a:pPr algn="ctr" defTabSz="457200" eaLnBrk="1" fontAlgn="auto" hangingPunct="1">
              <a:spcBef>
                <a:spcPct val="50000"/>
              </a:spcBef>
              <a:spcAft>
                <a:spcPts val="0"/>
              </a:spcAft>
            </a:pPr>
            <a:r>
              <a:rPr lang="en-US" sz="3200" b="1" dirty="0" smtClean="0">
                <a:solidFill>
                  <a:srgbClr val="C00000"/>
                </a:solidFill>
                <a:latin typeface="Arial"/>
                <a:ea typeface="+mn-ea"/>
                <a:cs typeface="Arial" pitchFamily="34" charset="0"/>
              </a:rPr>
              <a:t>Patrice Desvigne-Nickens, MD</a:t>
            </a:r>
            <a:endParaRPr lang="en-US" sz="3200" b="1" dirty="0">
              <a:solidFill>
                <a:srgbClr val="C00000"/>
              </a:solidFill>
              <a:latin typeface="Arial"/>
              <a:ea typeface="+mn-ea"/>
              <a:cs typeface="Arial" pitchFamily="34" charset="0"/>
            </a:endParaRPr>
          </a:p>
          <a:p>
            <a:pPr algn="ctr" defTabSz="457200" eaLnBrk="1" fontAlgn="auto" hangingPunct="1">
              <a:spcBef>
                <a:spcPts val="0"/>
              </a:spcBef>
              <a:spcAft>
                <a:spcPts val="0"/>
              </a:spcAft>
            </a:pPr>
            <a:r>
              <a:rPr lang="en-US" sz="2000" dirty="0" smtClean="0">
                <a:solidFill>
                  <a:prstClr val="black"/>
                </a:solidFill>
                <a:latin typeface="Arial"/>
                <a:ea typeface="+mn-ea"/>
                <a:cs typeface="Arial" pitchFamily="34" charset="0"/>
              </a:rPr>
              <a:t>Medical Officer</a:t>
            </a:r>
          </a:p>
          <a:p>
            <a:pPr algn="ctr" defTabSz="457200" eaLnBrk="1" fontAlgn="auto" hangingPunct="1">
              <a:spcBef>
                <a:spcPts val="0"/>
              </a:spcBef>
              <a:spcAft>
                <a:spcPts val="0"/>
              </a:spcAft>
            </a:pPr>
            <a:r>
              <a:rPr lang="en-US" sz="2000" dirty="0" smtClean="0">
                <a:solidFill>
                  <a:prstClr val="black"/>
                </a:solidFill>
                <a:latin typeface="Arial"/>
                <a:ea typeface="+mn-ea"/>
                <a:cs typeface="Arial" pitchFamily="34" charset="0"/>
              </a:rPr>
              <a:t>Heart Failure and Arrhythmia Branch</a:t>
            </a:r>
          </a:p>
          <a:p>
            <a:pPr algn="ctr" defTabSz="457200" eaLnBrk="1" fontAlgn="auto" hangingPunct="1">
              <a:spcBef>
                <a:spcPts val="0"/>
              </a:spcBef>
              <a:spcAft>
                <a:spcPts val="0"/>
              </a:spcAft>
            </a:pPr>
            <a:r>
              <a:rPr lang="en-US" sz="2000" dirty="0" smtClean="0">
                <a:solidFill>
                  <a:prstClr val="black"/>
                </a:solidFill>
                <a:latin typeface="Arial"/>
                <a:ea typeface="+mn-ea"/>
                <a:cs typeface="Arial" pitchFamily="34" charset="0"/>
              </a:rPr>
              <a:t>Division of Cardiovascular Sciences</a:t>
            </a:r>
          </a:p>
          <a:p>
            <a:pPr algn="ctr" defTabSz="457200" eaLnBrk="1" fontAlgn="auto" hangingPunct="1">
              <a:spcBef>
                <a:spcPts val="0"/>
              </a:spcBef>
              <a:spcAft>
                <a:spcPts val="0"/>
              </a:spcAft>
            </a:pPr>
            <a:r>
              <a:rPr lang="en-US" sz="2000" dirty="0" smtClean="0">
                <a:solidFill>
                  <a:prstClr val="black"/>
                </a:solidFill>
                <a:latin typeface="Arial"/>
                <a:ea typeface="+mn-ea"/>
                <a:cs typeface="Arial"/>
              </a:rPr>
              <a:t>National Heart, Lung, and Blood Institute</a:t>
            </a:r>
          </a:p>
          <a:p>
            <a:pPr algn="ctr" defTabSz="457200" eaLnBrk="1" fontAlgn="auto" hangingPunct="1">
              <a:spcBef>
                <a:spcPts val="0"/>
              </a:spcBef>
              <a:spcAft>
                <a:spcPts val="0"/>
              </a:spcAft>
            </a:pPr>
            <a:endParaRPr lang="en-US" sz="2000" dirty="0">
              <a:solidFill>
                <a:prstClr val="black"/>
              </a:solidFill>
              <a:latin typeface="Arial"/>
              <a:ea typeface="+mn-ea"/>
              <a:cs typeface="Arial" pitchFamily="34" charset="0"/>
            </a:endParaRPr>
          </a:p>
          <a:p>
            <a:pPr algn="ctr" defTabSz="457200" eaLnBrk="1" fontAlgn="auto" hangingPunct="1">
              <a:spcBef>
                <a:spcPts val="0"/>
              </a:spcBef>
              <a:spcAft>
                <a:spcPts val="0"/>
              </a:spcAft>
            </a:pPr>
            <a:endParaRPr lang="en-US" sz="2000" dirty="0">
              <a:solidFill>
                <a:srgbClr val="C0504D"/>
              </a:solidFill>
              <a:latin typeface="Arial"/>
              <a:ea typeface="+mn-ea"/>
              <a:cs typeface="Arial" pitchFamily="34" charset="0"/>
            </a:endParaRPr>
          </a:p>
          <a:p>
            <a:pPr algn="ctr" defTabSz="457200" eaLnBrk="1" fontAlgn="auto" hangingPunct="1">
              <a:spcBef>
                <a:spcPct val="50000"/>
              </a:spcBef>
              <a:spcAft>
                <a:spcPts val="0"/>
              </a:spcAft>
            </a:pPr>
            <a:r>
              <a:rPr lang="en-US" dirty="0" smtClean="0">
                <a:solidFill>
                  <a:prstClr val="black"/>
                </a:solidFill>
                <a:latin typeface="Arial"/>
                <a:ea typeface="+mn-ea"/>
                <a:cs typeface="Arial" pitchFamily="34" charset="0"/>
              </a:rPr>
              <a:t>Webinar</a:t>
            </a:r>
          </a:p>
          <a:p>
            <a:pPr algn="ctr" defTabSz="457200" eaLnBrk="1" fontAlgn="auto" hangingPunct="1">
              <a:spcBef>
                <a:spcPct val="50000"/>
              </a:spcBef>
              <a:spcAft>
                <a:spcPts val="0"/>
              </a:spcAft>
            </a:pPr>
            <a:r>
              <a:rPr lang="en-US" dirty="0" smtClean="0">
                <a:solidFill>
                  <a:prstClr val="black"/>
                </a:solidFill>
                <a:latin typeface="Arial"/>
                <a:ea typeface="+mn-ea"/>
                <a:cs typeface="Arial" pitchFamily="34" charset="0"/>
              </a:rPr>
              <a:t>February 25, 2016</a:t>
            </a:r>
            <a:endParaRPr lang="en-US" dirty="0">
              <a:solidFill>
                <a:prstClr val="black"/>
              </a:solidFill>
              <a:latin typeface="Arial"/>
              <a:ea typeface="+mn-ea"/>
              <a:cs typeface="Arial" pitchFamily="34" charset="0"/>
            </a:endParaRPr>
          </a:p>
        </p:txBody>
      </p:sp>
    </p:spTree>
    <p:extLst>
      <p:ext uri="{BB962C8B-B14F-4D97-AF65-F5344CB8AC3E}">
        <p14:creationId xmlns:p14="http://schemas.microsoft.com/office/powerpoint/2010/main" val="73016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NIH Contract Opportunities</a:t>
            </a:r>
            <a:endParaRPr lang="en-US" dirty="0"/>
          </a:p>
        </p:txBody>
      </p:sp>
      <p:sp>
        <p:nvSpPr>
          <p:cNvPr id="3" name="Content Placeholder 2"/>
          <p:cNvSpPr>
            <a:spLocks noGrp="1"/>
          </p:cNvSpPr>
          <p:nvPr>
            <p:ph sz="quarter" idx="1"/>
          </p:nvPr>
        </p:nvSpPr>
        <p:spPr>
          <a:xfrm>
            <a:off x="421705" y="1928121"/>
            <a:ext cx="8229600" cy="4525963"/>
          </a:xfrm>
        </p:spPr>
        <p:txBody>
          <a:bodyPr>
            <a:normAutofit/>
          </a:bodyPr>
          <a:lstStyle/>
          <a:p>
            <a:r>
              <a:rPr lang="en-US" dirty="0" smtClean="0"/>
              <a:t>Selecting a contract for success</a:t>
            </a:r>
          </a:p>
          <a:p>
            <a:r>
              <a:rPr lang="en-US" dirty="0" smtClean="0"/>
              <a:t>Critical elements in a proposal</a:t>
            </a:r>
          </a:p>
          <a:p>
            <a:r>
              <a:rPr lang="en-US" dirty="0" smtClean="0"/>
              <a:t>Jackson Heart Study</a:t>
            </a:r>
          </a:p>
          <a:p>
            <a:r>
              <a:rPr lang="en-US" dirty="0" smtClean="0"/>
              <a:t>Resources</a:t>
            </a:r>
          </a:p>
          <a:p>
            <a:endParaRPr lang="en-US" dirty="0" smtClean="0"/>
          </a:p>
        </p:txBody>
      </p:sp>
    </p:spTree>
    <p:extLst>
      <p:ext uri="{BB962C8B-B14F-4D97-AF65-F5344CB8AC3E}">
        <p14:creationId xmlns:p14="http://schemas.microsoft.com/office/powerpoint/2010/main" val="2202628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838200"/>
            <a:ext cx="8763000" cy="5715000"/>
          </a:xfrm>
        </p:spPr>
        <p:txBody>
          <a:bodyPr>
            <a:noAutofit/>
          </a:bodyPr>
          <a:lstStyle/>
          <a:p>
            <a:r>
              <a:rPr lang="en-US" sz="4000" i="0" dirty="0" smtClean="0">
                <a:solidFill>
                  <a:schemeClr val="tx1"/>
                </a:solidFill>
                <a:latin typeface="Trebuchet MS" panose="020B0603020202020204" pitchFamily="34" charset="0"/>
                <a:cs typeface="Arial" panose="020B0604020202020204" pitchFamily="34" charset="0"/>
              </a:rPr>
              <a:t>AGENDA</a:t>
            </a:r>
          </a:p>
          <a:p>
            <a:endParaRPr lang="en-US" sz="2000" b="1" i="0" dirty="0">
              <a:solidFill>
                <a:schemeClr val="tx1"/>
              </a:solidFill>
              <a:latin typeface="Trebuchet MS" panose="020B0603020202020204" pitchFamily="34" charset="0"/>
              <a:cs typeface="Arial" panose="020B0604020202020204" pitchFamily="34" charset="0"/>
            </a:endParaRPr>
          </a:p>
          <a:p>
            <a:pPr marL="171450" indent="-171450" algn="l">
              <a:buFont typeface="Arial" panose="020B0604020202020204" pitchFamily="34" charset="0"/>
              <a:buChar char="•"/>
            </a:pPr>
            <a:r>
              <a:rPr lang="en-US" sz="2000" b="1" i="0" dirty="0" smtClean="0">
                <a:solidFill>
                  <a:schemeClr val="tx1"/>
                </a:solidFill>
                <a:latin typeface="Trebuchet MS" panose="020B0603020202020204" pitchFamily="34" charset="0"/>
                <a:cs typeface="Arial" panose="020B0604020202020204" pitchFamily="34" charset="0"/>
              </a:rPr>
              <a:t>Opening Remarks</a:t>
            </a:r>
          </a:p>
          <a:p>
            <a:pPr marL="171450" indent="-171450" algn="l">
              <a:buFont typeface="Arial" panose="020B0604020202020204" pitchFamily="34" charset="0"/>
              <a:buChar char="•"/>
            </a:pPr>
            <a:endParaRPr lang="en-US" sz="2000" b="1" i="0" dirty="0">
              <a:solidFill>
                <a:schemeClr val="tx1"/>
              </a:solidFill>
              <a:latin typeface="Trebuchet MS" panose="020B0603020202020204" pitchFamily="34" charset="0"/>
              <a:cs typeface="Arial" panose="020B0604020202020204" pitchFamily="34" charset="0"/>
            </a:endParaRPr>
          </a:p>
          <a:p>
            <a:pPr marL="171450" indent="-171450" algn="l">
              <a:buFont typeface="Arial" panose="020B0604020202020204" pitchFamily="34" charset="0"/>
              <a:buChar char="•"/>
            </a:pPr>
            <a:r>
              <a:rPr lang="en-US" sz="2000" b="1" i="0" dirty="0" smtClean="0">
                <a:solidFill>
                  <a:schemeClr val="tx1"/>
                </a:solidFill>
                <a:latin typeface="Trebuchet MS" panose="020B0603020202020204" pitchFamily="34" charset="0"/>
                <a:cs typeface="Arial" panose="020B0604020202020204" pitchFamily="34" charset="0"/>
              </a:rPr>
              <a:t>Overview of the HHS SBIR/STTR Program</a:t>
            </a:r>
          </a:p>
          <a:p>
            <a:pPr marL="171450" indent="-171450" algn="l">
              <a:buFont typeface="Arial" panose="020B0604020202020204" pitchFamily="34" charset="0"/>
              <a:buChar char="•"/>
            </a:pPr>
            <a:endParaRPr lang="en-US" sz="2000" b="1" i="0" dirty="0">
              <a:solidFill>
                <a:schemeClr val="tx1"/>
              </a:solidFill>
              <a:latin typeface="Trebuchet MS" panose="020B0603020202020204" pitchFamily="34" charset="0"/>
              <a:cs typeface="Arial" panose="020B0604020202020204" pitchFamily="34" charset="0"/>
            </a:endParaRPr>
          </a:p>
          <a:p>
            <a:pPr marL="171450" indent="-171450" algn="l">
              <a:buFont typeface="Arial" panose="020B0604020202020204" pitchFamily="34" charset="0"/>
              <a:buChar char="•"/>
            </a:pPr>
            <a:r>
              <a:rPr lang="en-US" sz="2000" b="1" i="0" dirty="0" smtClean="0">
                <a:solidFill>
                  <a:schemeClr val="tx1"/>
                </a:solidFill>
                <a:latin typeface="Trebuchet MS" panose="020B0603020202020204" pitchFamily="34" charset="0"/>
                <a:cs typeface="Arial" panose="020B0604020202020204" pitchFamily="34" charset="0"/>
              </a:rPr>
              <a:t>NIH Contracting Opportunities - National Heart, Lung and Blood Institute </a:t>
            </a:r>
          </a:p>
          <a:p>
            <a:pPr marL="171450" indent="-171450" algn="l">
              <a:buFont typeface="Arial" panose="020B0604020202020204" pitchFamily="34" charset="0"/>
              <a:buChar char="•"/>
            </a:pPr>
            <a:endParaRPr lang="en-US" sz="2000" b="1" i="0" dirty="0">
              <a:solidFill>
                <a:schemeClr val="tx1"/>
              </a:solidFill>
              <a:latin typeface="Trebuchet MS" panose="020B0603020202020204" pitchFamily="34" charset="0"/>
              <a:cs typeface="Arial" panose="020B0604020202020204" pitchFamily="34" charset="0"/>
            </a:endParaRPr>
          </a:p>
          <a:p>
            <a:pPr marL="171450" indent="-171450" algn="l">
              <a:buFont typeface="Arial" panose="020B0604020202020204" pitchFamily="34" charset="0"/>
              <a:buChar char="•"/>
            </a:pPr>
            <a:r>
              <a:rPr lang="en-US" sz="2000" b="1" i="0" dirty="0" smtClean="0">
                <a:solidFill>
                  <a:schemeClr val="tx1"/>
                </a:solidFill>
                <a:latin typeface="Trebuchet MS" panose="020B0603020202020204" pitchFamily="34" charset="0"/>
                <a:cs typeface="Arial" panose="020B0604020202020204" pitchFamily="34" charset="0"/>
              </a:rPr>
              <a:t>NIH Contracting- </a:t>
            </a:r>
            <a:r>
              <a:rPr lang="en-US" sz="2000" b="1" i="0" dirty="0">
                <a:solidFill>
                  <a:schemeClr val="tx1"/>
                </a:solidFill>
                <a:latin typeface="Trebuchet MS" panose="020B0603020202020204" pitchFamily="34" charset="0"/>
                <a:cs typeface="Arial" pitchFamily="34" charset="0"/>
              </a:rPr>
              <a:t>National Institute of Child Health and Human Development</a:t>
            </a:r>
            <a:endParaRPr lang="en-US" sz="2000" b="1" i="0" dirty="0">
              <a:solidFill>
                <a:schemeClr val="tx1"/>
              </a:solidFill>
              <a:latin typeface="Trebuchet MS" panose="020B0603020202020204" pitchFamily="34" charset="0"/>
              <a:cs typeface="Arial"/>
            </a:endParaRPr>
          </a:p>
          <a:p>
            <a:pPr algn="l"/>
            <a:endParaRPr lang="en-US" sz="2000" b="1" i="0" dirty="0">
              <a:solidFill>
                <a:schemeClr val="tx1"/>
              </a:solidFill>
              <a:latin typeface="Trebuchet MS" panose="020B0603020202020204" pitchFamily="34" charset="0"/>
              <a:cs typeface="Arial" panose="020B0604020202020204" pitchFamily="34" charset="0"/>
            </a:endParaRPr>
          </a:p>
          <a:p>
            <a:pPr marL="171450" indent="-171450" algn="l">
              <a:buFont typeface="Arial" panose="020B0604020202020204" pitchFamily="34" charset="0"/>
              <a:buChar char="•"/>
            </a:pPr>
            <a:r>
              <a:rPr lang="en-US" sz="2000" b="1" i="0" dirty="0" smtClean="0">
                <a:solidFill>
                  <a:schemeClr val="tx1"/>
                </a:solidFill>
                <a:latin typeface="Trebuchet MS" panose="020B0603020202020204" pitchFamily="34" charset="0"/>
                <a:cs typeface="Arial" panose="020B0604020202020204" pitchFamily="34" charset="0"/>
              </a:rPr>
              <a:t>Upcoming HBCU Event</a:t>
            </a:r>
          </a:p>
          <a:p>
            <a:pPr marL="171450" indent="-171450" algn="l">
              <a:buFont typeface="Arial" panose="020B0604020202020204" pitchFamily="34" charset="0"/>
              <a:buChar char="•"/>
            </a:pPr>
            <a:endParaRPr lang="en-US" sz="2000" b="1" i="0" dirty="0">
              <a:solidFill>
                <a:schemeClr val="tx1"/>
              </a:solidFill>
              <a:latin typeface="Trebuchet MS" panose="020B0603020202020204" pitchFamily="34" charset="0"/>
              <a:cs typeface="Arial" panose="020B0604020202020204" pitchFamily="34" charset="0"/>
            </a:endParaRPr>
          </a:p>
          <a:p>
            <a:pPr marL="171450" indent="-171450" algn="l">
              <a:buFont typeface="Arial" panose="020B0604020202020204" pitchFamily="34" charset="0"/>
              <a:buChar char="•"/>
            </a:pPr>
            <a:r>
              <a:rPr lang="en-US" sz="2000" b="1" i="0" dirty="0" smtClean="0">
                <a:solidFill>
                  <a:schemeClr val="tx1"/>
                </a:solidFill>
                <a:latin typeface="Trebuchet MS" panose="020B0603020202020204" pitchFamily="34" charset="0"/>
                <a:cs typeface="Arial" panose="020B0604020202020204" pitchFamily="34" charset="0"/>
              </a:rPr>
              <a:t>Closing Remarks</a:t>
            </a:r>
            <a:r>
              <a:rPr lang="en-US" sz="2000" i="0" dirty="0">
                <a:solidFill>
                  <a:schemeClr val="tx1"/>
                </a:solidFill>
                <a:latin typeface="Trebuchet MS" panose="020B0603020202020204" pitchFamily="34" charset="0"/>
                <a:cs typeface="Arial" panose="020B0604020202020204" pitchFamily="34" charset="0"/>
              </a:rPr>
              <a:t/>
            </a:r>
            <a:br>
              <a:rPr lang="en-US" sz="2000" i="0" dirty="0">
                <a:solidFill>
                  <a:schemeClr val="tx1"/>
                </a:solidFill>
                <a:latin typeface="Trebuchet MS" panose="020B0603020202020204" pitchFamily="34" charset="0"/>
                <a:cs typeface="Arial" panose="020B0604020202020204" pitchFamily="34" charset="0"/>
              </a:rPr>
            </a:br>
            <a:r>
              <a:rPr lang="en-US" sz="2000" i="0" dirty="0" smtClean="0">
                <a:solidFill>
                  <a:schemeClr val="tx1"/>
                </a:solidFill>
                <a:latin typeface="Trebuchet MS" panose="020B0603020202020204" pitchFamily="34" charset="0"/>
                <a:cs typeface="Arial" panose="020B0604020202020204" pitchFamily="34" charset="0"/>
              </a:rPr>
              <a:t> </a:t>
            </a:r>
            <a:endParaRPr lang="en-US" sz="2000" b="1" i="0" dirty="0">
              <a:solidFill>
                <a:schemeClr val="tx1"/>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2325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How can I be successful? </a:t>
            </a:r>
            <a:endParaRPr lang="en-US" dirty="0"/>
          </a:p>
        </p:txBody>
      </p:sp>
      <p:sp>
        <p:nvSpPr>
          <p:cNvPr id="3" name="Content Placeholder 2"/>
          <p:cNvSpPr>
            <a:spLocks noGrp="1"/>
          </p:cNvSpPr>
          <p:nvPr>
            <p:ph sz="quarter" idx="1"/>
          </p:nvPr>
        </p:nvSpPr>
        <p:spPr>
          <a:xfrm>
            <a:off x="421705" y="1021991"/>
            <a:ext cx="8229600" cy="4525963"/>
          </a:xfrm>
        </p:spPr>
        <p:txBody>
          <a:bodyPr>
            <a:normAutofit/>
          </a:bodyPr>
          <a:lstStyle/>
          <a:p>
            <a:r>
              <a:rPr lang="en-US" dirty="0" smtClean="0"/>
              <a:t>Carefully review solicitation</a:t>
            </a:r>
          </a:p>
          <a:p>
            <a:r>
              <a:rPr lang="en-US" dirty="0" smtClean="0"/>
              <a:t>Identify your strengths and weaknesses</a:t>
            </a:r>
          </a:p>
          <a:p>
            <a:r>
              <a:rPr lang="en-US" dirty="0" smtClean="0"/>
              <a:t>Assess potential competitors </a:t>
            </a:r>
            <a:endParaRPr lang="en-US" dirty="0"/>
          </a:p>
          <a:p>
            <a:pPr lvl="1"/>
            <a:r>
              <a:rPr lang="en-US" sz="2600" dirty="0" smtClean="0">
                <a:solidFill>
                  <a:srgbClr val="C00000"/>
                </a:solidFill>
              </a:rPr>
              <a:t>What is your mission?</a:t>
            </a:r>
          </a:p>
          <a:p>
            <a:pPr lvl="1"/>
            <a:r>
              <a:rPr lang="en-US" sz="2600" dirty="0" smtClean="0">
                <a:solidFill>
                  <a:srgbClr val="C00000"/>
                </a:solidFill>
              </a:rPr>
              <a:t>How does mission overlap with that of the funding source?</a:t>
            </a:r>
          </a:p>
          <a:p>
            <a:pPr lvl="1"/>
            <a:r>
              <a:rPr lang="en-US" dirty="0" smtClean="0">
                <a:solidFill>
                  <a:srgbClr val="C00000"/>
                </a:solidFill>
              </a:rPr>
              <a:t>	Do you have the capacity?</a:t>
            </a:r>
          </a:p>
          <a:p>
            <a:pPr lvl="1"/>
            <a:r>
              <a:rPr lang="en-US" dirty="0">
                <a:solidFill>
                  <a:srgbClr val="C00000"/>
                </a:solidFill>
              </a:rPr>
              <a:t>	</a:t>
            </a:r>
            <a:r>
              <a:rPr lang="en-US" dirty="0" smtClean="0">
                <a:solidFill>
                  <a:srgbClr val="C00000"/>
                </a:solidFill>
              </a:rPr>
              <a:t>Do you have the experience?</a:t>
            </a:r>
          </a:p>
          <a:p>
            <a:pPr lvl="1"/>
            <a:r>
              <a:rPr lang="en-US" dirty="0">
                <a:solidFill>
                  <a:srgbClr val="C00000"/>
                </a:solidFill>
              </a:rPr>
              <a:t>	</a:t>
            </a:r>
            <a:r>
              <a:rPr lang="en-US" dirty="0" smtClean="0">
                <a:solidFill>
                  <a:srgbClr val="C00000"/>
                </a:solidFill>
              </a:rPr>
              <a:t>Do have or need partners</a:t>
            </a:r>
            <a:r>
              <a:rPr lang="en-US" dirty="0" smtClean="0">
                <a:solidFill>
                  <a:srgbClr val="FF0000"/>
                </a:solidFill>
              </a:rPr>
              <a:t>?</a:t>
            </a:r>
          </a:p>
          <a:p>
            <a:endParaRPr lang="en-US" dirty="0"/>
          </a:p>
          <a:p>
            <a:endParaRPr lang="en-US" dirty="0" smtClean="0"/>
          </a:p>
          <a:p>
            <a:endParaRPr lang="en-US" dirty="0" smtClean="0"/>
          </a:p>
        </p:txBody>
      </p:sp>
    </p:spTree>
    <p:extLst>
      <p:ext uri="{BB962C8B-B14F-4D97-AF65-F5344CB8AC3E}">
        <p14:creationId xmlns:p14="http://schemas.microsoft.com/office/powerpoint/2010/main" val="1594128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critical elements</a:t>
            </a:r>
            <a:endParaRPr lang="en-US" dirty="0"/>
          </a:p>
        </p:txBody>
      </p:sp>
      <p:sp>
        <p:nvSpPr>
          <p:cNvPr id="3" name="Text Placeholder 2"/>
          <p:cNvSpPr>
            <a:spLocks noGrp="1"/>
          </p:cNvSpPr>
          <p:nvPr>
            <p:ph type="body" idx="1"/>
          </p:nvPr>
        </p:nvSpPr>
        <p:spPr/>
        <p:txBody>
          <a:bodyPr/>
          <a:lstStyle/>
          <a:p>
            <a:r>
              <a:rPr lang="en-US" dirty="0" smtClean="0"/>
              <a:t>Statement of Work (SOW)</a:t>
            </a:r>
            <a:endParaRPr lang="en-US" dirty="0"/>
          </a:p>
        </p:txBody>
      </p:sp>
      <p:sp>
        <p:nvSpPr>
          <p:cNvPr id="4" name="Content Placeholder 3"/>
          <p:cNvSpPr>
            <a:spLocks noGrp="1"/>
          </p:cNvSpPr>
          <p:nvPr>
            <p:ph sz="half" idx="2"/>
          </p:nvPr>
        </p:nvSpPr>
        <p:spPr/>
        <p:txBody>
          <a:bodyPr/>
          <a:lstStyle/>
          <a:p>
            <a:r>
              <a:rPr lang="en-US" dirty="0" smtClean="0"/>
              <a:t>Do: provide detailed description of work required to achieve objective(s)</a:t>
            </a:r>
          </a:p>
          <a:p>
            <a:r>
              <a:rPr lang="en-US" dirty="0" smtClean="0"/>
              <a:t>Don’t: regurgitate statement of work</a:t>
            </a:r>
            <a:endParaRPr lang="en-US" dirty="0"/>
          </a:p>
        </p:txBody>
      </p:sp>
      <p:sp>
        <p:nvSpPr>
          <p:cNvPr id="5" name="Text Placeholder 4"/>
          <p:cNvSpPr>
            <a:spLocks noGrp="1"/>
          </p:cNvSpPr>
          <p:nvPr>
            <p:ph type="body" sz="quarter" idx="3"/>
          </p:nvPr>
        </p:nvSpPr>
        <p:spPr/>
        <p:txBody>
          <a:bodyPr/>
          <a:lstStyle/>
          <a:p>
            <a:r>
              <a:rPr lang="en-US" dirty="0" smtClean="0"/>
              <a:t>Evaluation Criteria</a:t>
            </a:r>
            <a:endParaRPr lang="en-US" dirty="0"/>
          </a:p>
        </p:txBody>
      </p:sp>
      <p:sp>
        <p:nvSpPr>
          <p:cNvPr id="6" name="Content Placeholder 5"/>
          <p:cNvSpPr>
            <a:spLocks noGrp="1"/>
          </p:cNvSpPr>
          <p:nvPr>
            <p:ph sz="quarter" idx="4"/>
          </p:nvPr>
        </p:nvSpPr>
        <p:spPr/>
        <p:txBody>
          <a:bodyPr/>
          <a:lstStyle/>
          <a:p>
            <a:r>
              <a:rPr lang="en-US" dirty="0" smtClean="0"/>
              <a:t>Do:  understand each criterion and be sure you provide required elements or metrics</a:t>
            </a:r>
          </a:p>
          <a:p>
            <a:r>
              <a:rPr lang="en-US" dirty="0" smtClean="0"/>
              <a:t>Don’t: assume your attention to SOW will be sufficient</a:t>
            </a:r>
          </a:p>
        </p:txBody>
      </p:sp>
    </p:spTree>
    <p:extLst>
      <p:ext uri="{BB962C8B-B14F-4D97-AF65-F5344CB8AC3E}">
        <p14:creationId xmlns:p14="http://schemas.microsoft.com/office/powerpoint/2010/main" val="276623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Unique experience</a:t>
            </a:r>
          </a:p>
          <a:p>
            <a:pPr lvl="1"/>
            <a:r>
              <a:rPr lang="en-US" dirty="0" smtClean="0"/>
              <a:t>Collaboration </a:t>
            </a:r>
          </a:p>
          <a:p>
            <a:pPr lvl="1"/>
            <a:r>
              <a:rPr lang="en-US" dirty="0" smtClean="0"/>
              <a:t>Addressing critical gap</a:t>
            </a:r>
          </a:p>
          <a:p>
            <a:pPr lvl="1"/>
            <a:r>
              <a:rPr lang="en-US" dirty="0" smtClean="0"/>
              <a:t>Uniquely qualified</a:t>
            </a:r>
          </a:p>
          <a:p>
            <a:pPr lvl="1"/>
            <a:r>
              <a:rPr lang="en-US" dirty="0" smtClean="0"/>
              <a:t>Long term commitment</a:t>
            </a:r>
          </a:p>
          <a:p>
            <a:pPr lvl="1"/>
            <a:r>
              <a:rPr lang="en-US" dirty="0" smtClean="0"/>
              <a:t>Mutual benefit – community engagement and training of underserved, underrepresented minorities plus scientific output</a:t>
            </a:r>
          </a:p>
        </p:txBody>
      </p:sp>
      <p:sp>
        <p:nvSpPr>
          <p:cNvPr id="3" name="Title 2"/>
          <p:cNvSpPr>
            <a:spLocks noGrp="1"/>
          </p:cNvSpPr>
          <p:nvPr>
            <p:ph type="title"/>
          </p:nvPr>
        </p:nvSpPr>
        <p:spPr/>
        <p:txBody>
          <a:bodyPr/>
          <a:lstStyle/>
          <a:p>
            <a:r>
              <a:rPr lang="en-US" dirty="0" smtClean="0"/>
              <a:t>Jackson Heart Study</a:t>
            </a:r>
            <a:endParaRPr lang="en-US" dirty="0"/>
          </a:p>
        </p:txBody>
      </p:sp>
    </p:spTree>
    <p:extLst>
      <p:ext uri="{BB962C8B-B14F-4D97-AF65-F5344CB8AC3E}">
        <p14:creationId xmlns:p14="http://schemas.microsoft.com/office/powerpoint/2010/main" val="1210063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Co-sponsors: NHLBI and NIMHD</a:t>
            </a:r>
          </a:p>
          <a:p>
            <a:pPr lvl="1"/>
            <a:r>
              <a:rPr lang="en-US" dirty="0" smtClean="0"/>
              <a:t>NIBIB (imaging components)</a:t>
            </a:r>
          </a:p>
          <a:p>
            <a:pPr marL="457200" lvl="1" indent="0">
              <a:buNone/>
            </a:pPr>
            <a:endParaRPr lang="en-US" dirty="0" smtClean="0"/>
          </a:p>
          <a:p>
            <a:r>
              <a:rPr lang="en-US" dirty="0" smtClean="0"/>
              <a:t>Local Jackson partnerships: </a:t>
            </a:r>
          </a:p>
          <a:p>
            <a:pPr lvl="1"/>
            <a:r>
              <a:rPr lang="en-US" dirty="0" smtClean="0"/>
              <a:t>University of Mississippi Medical Center</a:t>
            </a:r>
          </a:p>
          <a:p>
            <a:pPr lvl="2"/>
            <a:r>
              <a:rPr lang="en-US" dirty="0" smtClean="0"/>
              <a:t>Examination Center </a:t>
            </a:r>
          </a:p>
          <a:p>
            <a:pPr lvl="1"/>
            <a:r>
              <a:rPr lang="en-US" dirty="0" smtClean="0"/>
              <a:t>Jackson State University</a:t>
            </a:r>
          </a:p>
          <a:p>
            <a:pPr lvl="2"/>
            <a:r>
              <a:rPr lang="en-US" dirty="0" smtClean="0"/>
              <a:t>Coordinating Center</a:t>
            </a:r>
          </a:p>
          <a:p>
            <a:pPr lvl="1"/>
            <a:r>
              <a:rPr lang="en-US" dirty="0" smtClean="0"/>
              <a:t>Tougaloo College </a:t>
            </a:r>
          </a:p>
          <a:p>
            <a:pPr lvl="2"/>
            <a:r>
              <a:rPr lang="en-US" dirty="0" smtClean="0"/>
              <a:t>Undergraduate Training Center</a:t>
            </a:r>
            <a:endParaRPr lang="en-US" dirty="0"/>
          </a:p>
        </p:txBody>
      </p:sp>
      <p:sp>
        <p:nvSpPr>
          <p:cNvPr id="3" name="Title 2"/>
          <p:cNvSpPr>
            <a:spLocks noGrp="1"/>
          </p:cNvSpPr>
          <p:nvPr>
            <p:ph type="title"/>
          </p:nvPr>
        </p:nvSpPr>
        <p:spPr/>
        <p:txBody>
          <a:bodyPr/>
          <a:lstStyle/>
          <a:p>
            <a:r>
              <a:rPr lang="en-US" dirty="0" smtClean="0"/>
              <a:t>Jackson Heart Study </a:t>
            </a:r>
            <a:endParaRPr lang="en-US" dirty="0"/>
          </a:p>
        </p:txBody>
      </p:sp>
      <p:pic>
        <p:nvPicPr>
          <p:cNvPr id="5" name="Picture 4" descr="JHS logo_4-29-2003"/>
          <p:cNvPicPr>
            <a:picLocks noChangeAspect="1" noChangeArrowheads="1"/>
          </p:cNvPicPr>
          <p:nvPr/>
        </p:nvPicPr>
        <p:blipFill>
          <a:blip r:embed="rId3"/>
          <a:srcRect/>
          <a:stretch>
            <a:fillRect/>
          </a:stretch>
        </p:blipFill>
        <p:spPr bwMode="auto">
          <a:xfrm>
            <a:off x="8157681" y="144463"/>
            <a:ext cx="832207" cy="832207"/>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pPr>
              <a:defRPr/>
            </a:pPr>
            <a:fld id="{49C0EE74-1F2C-4D2D-91EC-B282DFC749D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25464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8221"/>
            <a:ext cx="8229600" cy="4525963"/>
          </a:xfrm>
        </p:spPr>
        <p:txBody>
          <a:bodyPr>
            <a:normAutofit fontScale="85000" lnSpcReduction="20000"/>
          </a:bodyPr>
          <a:lstStyle/>
          <a:p>
            <a:r>
              <a:rPr lang="en-US" dirty="0" smtClean="0"/>
              <a:t>NIH staff</a:t>
            </a:r>
          </a:p>
          <a:p>
            <a:r>
              <a:rPr lang="en-US" dirty="0" smtClean="0"/>
              <a:t>Omnibus </a:t>
            </a:r>
            <a:r>
              <a:rPr lang="en-US" dirty="0"/>
              <a:t>solicitation</a:t>
            </a:r>
          </a:p>
          <a:p>
            <a:r>
              <a:rPr lang="en-US" dirty="0"/>
              <a:t>Diversity supplements - </a:t>
            </a:r>
            <a:r>
              <a:rPr lang="en-US" u="sng" dirty="0">
                <a:hlinkClick r:id="rId3"/>
              </a:rPr>
              <a:t>http://www.nhlbi.nih.gov/research/training/application-guidelines</a:t>
            </a:r>
            <a:endParaRPr lang="en-US" dirty="0"/>
          </a:p>
          <a:p>
            <a:r>
              <a:rPr lang="en-US" dirty="0" smtClean="0"/>
              <a:t>Federal </a:t>
            </a:r>
            <a:r>
              <a:rPr lang="en-US" dirty="0"/>
              <a:t>Business Opportunities – announce future opportunities - </a:t>
            </a:r>
            <a:r>
              <a:rPr lang="en-US" u="sng" dirty="0">
                <a:hlinkClick r:id="rId4"/>
              </a:rPr>
              <a:t>http://www.fedbizopps.gov</a:t>
            </a:r>
            <a:endParaRPr lang="en-US" dirty="0"/>
          </a:p>
          <a:p>
            <a:r>
              <a:rPr lang="en-US" dirty="0"/>
              <a:t>NHLBI website: </a:t>
            </a:r>
            <a:r>
              <a:rPr lang="en-US" u="sng" dirty="0">
                <a:hlinkClick r:id="rId5"/>
              </a:rPr>
              <a:t>http://www.nhlbi.nih.gov/funding/inits/index.htm</a:t>
            </a:r>
            <a:endParaRPr lang="en-US" dirty="0"/>
          </a:p>
          <a:p>
            <a:r>
              <a:rPr lang="en-US" dirty="0"/>
              <a:t>A guide to NIH Acquisition Process</a:t>
            </a:r>
          </a:p>
          <a:p>
            <a:r>
              <a:rPr lang="en-US" dirty="0"/>
              <a:t>NIH Contracting I</a:t>
            </a:r>
            <a:r>
              <a:rPr lang="en-US" dirty="0" smtClean="0"/>
              <a:t>nformation</a:t>
            </a:r>
          </a:p>
          <a:p>
            <a:r>
              <a:rPr lang="en-US" dirty="0" smtClean="0"/>
              <a:t>NHLBI PRIDE Program</a:t>
            </a:r>
            <a:endParaRPr lang="en-US" dirty="0"/>
          </a:p>
          <a:p>
            <a:endParaRPr lang="en-US" dirty="0"/>
          </a:p>
        </p:txBody>
      </p:sp>
      <p:sp>
        <p:nvSpPr>
          <p:cNvPr id="3" name="Title 2"/>
          <p:cNvSpPr>
            <a:spLocks noGrp="1"/>
          </p:cNvSpPr>
          <p:nvPr>
            <p:ph type="title"/>
          </p:nvPr>
        </p:nvSpPr>
        <p:spPr/>
        <p:txBody>
          <a:bodyPr/>
          <a:lstStyle/>
          <a:p>
            <a:r>
              <a:rPr lang="en-US" dirty="0" smtClean="0"/>
              <a:t>Objective: Resources</a:t>
            </a:r>
            <a:endParaRPr lang="en-US" dirty="0"/>
          </a:p>
        </p:txBody>
      </p:sp>
    </p:spTree>
    <p:extLst>
      <p:ext uri="{BB962C8B-B14F-4D97-AF65-F5344CB8AC3E}">
        <p14:creationId xmlns:p14="http://schemas.microsoft.com/office/powerpoint/2010/main" val="3562221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471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85800" y="1828801"/>
            <a:ext cx="7772400" cy="1219200"/>
          </a:xfrm>
        </p:spPr>
        <p:txBody>
          <a:bodyPr>
            <a:normAutofit/>
          </a:bodyPr>
          <a:lstStyle/>
          <a:p>
            <a:r>
              <a:rPr lang="en-US" sz="4000" dirty="0" smtClean="0"/>
              <a:t>NIH Contracting</a:t>
            </a:r>
            <a:r>
              <a:rPr lang="en-US" sz="2500" dirty="0" smtClean="0"/>
              <a:t/>
            </a:r>
            <a:br>
              <a:rPr lang="en-US" sz="2500" dirty="0" smtClean="0"/>
            </a:br>
            <a:endParaRPr lang="en-US" sz="2500" dirty="0" smtClean="0"/>
          </a:p>
        </p:txBody>
      </p:sp>
      <p:sp>
        <p:nvSpPr>
          <p:cNvPr id="17411" name="Content Placeholder 4"/>
          <p:cNvSpPr>
            <a:spLocks noGrp="1"/>
          </p:cNvSpPr>
          <p:nvPr>
            <p:ph type="subTitle" idx="1"/>
          </p:nvPr>
        </p:nvSpPr>
        <p:spPr>
          <a:xfrm>
            <a:off x="457200" y="2514600"/>
            <a:ext cx="8090115" cy="1056640"/>
          </a:xfrm>
        </p:spPr>
        <p:txBody>
          <a:bodyPr>
            <a:normAutofit fontScale="77500" lnSpcReduction="20000"/>
          </a:bodyPr>
          <a:lstStyle/>
          <a:p>
            <a:pPr>
              <a:spcBef>
                <a:spcPct val="50000"/>
              </a:spcBef>
            </a:pPr>
            <a:r>
              <a:rPr lang="en-US" sz="3600" b="1" dirty="0">
                <a:solidFill>
                  <a:srgbClr val="336699"/>
                </a:solidFill>
                <a:cs typeface="Arial" pitchFamily="34" charset="0"/>
              </a:rPr>
              <a:t>Dana L. Harris</a:t>
            </a:r>
          </a:p>
          <a:p>
            <a:r>
              <a:rPr lang="en-US" dirty="0">
                <a:cs typeface="Arial" pitchFamily="34" charset="0"/>
              </a:rPr>
              <a:t>Contracting </a:t>
            </a:r>
            <a:r>
              <a:rPr lang="en-US" dirty="0" smtClean="0">
                <a:cs typeface="Arial" pitchFamily="34" charset="0"/>
              </a:rPr>
              <a:t>Officer, Office </a:t>
            </a:r>
            <a:r>
              <a:rPr lang="en-US" dirty="0">
                <a:cs typeface="Arial" pitchFamily="34" charset="0"/>
              </a:rPr>
              <a:t>of </a:t>
            </a:r>
            <a:r>
              <a:rPr lang="en-US" dirty="0" smtClean="0">
                <a:cs typeface="Arial" pitchFamily="34" charset="0"/>
              </a:rPr>
              <a:t>Acquisitions</a:t>
            </a:r>
          </a:p>
          <a:p>
            <a:r>
              <a:rPr lang="en-US" dirty="0" smtClean="0">
                <a:cs typeface="Arial" pitchFamily="34" charset="0"/>
              </a:rPr>
              <a:t>National Institute of Child Health and Human Development</a:t>
            </a:r>
            <a:endParaRPr lang="en-US" dirty="0" smtClean="0">
              <a:cs typeface="Arial"/>
            </a:endParaRPr>
          </a:p>
          <a:p>
            <a:pPr>
              <a:spcBef>
                <a:spcPct val="0"/>
              </a:spcBef>
              <a:spcAft>
                <a:spcPts val="1800"/>
              </a:spcAft>
            </a:pPr>
            <a:endParaRPr lang="en-US" dirty="0" smtClean="0"/>
          </a:p>
        </p:txBody>
      </p:sp>
      <p:sp>
        <p:nvSpPr>
          <p:cNvPr id="2" name="TextBox 1"/>
          <p:cNvSpPr txBox="1"/>
          <p:nvPr/>
        </p:nvSpPr>
        <p:spPr>
          <a:xfrm>
            <a:off x="2362200" y="3657600"/>
            <a:ext cx="4191000" cy="784830"/>
          </a:xfrm>
          <a:prstGeom prst="rect">
            <a:avLst/>
          </a:prstGeom>
          <a:noFill/>
        </p:spPr>
        <p:txBody>
          <a:bodyPr wrap="square" rtlCol="0">
            <a:spAutoFit/>
          </a:bodyPr>
          <a:lstStyle/>
          <a:p>
            <a:pPr algn="ctr">
              <a:spcBef>
                <a:spcPct val="50000"/>
              </a:spcBef>
            </a:pPr>
            <a:r>
              <a:rPr lang="en-US" dirty="0">
                <a:solidFill>
                  <a:srgbClr val="44546A"/>
                </a:solidFill>
                <a:latin typeface="Tahoma" panose="020B0604030504040204" pitchFamily="34" charset="0"/>
                <a:ea typeface="+mn-ea"/>
                <a:cs typeface="Arial" pitchFamily="34" charset="0"/>
              </a:rPr>
              <a:t>Webinar</a:t>
            </a:r>
          </a:p>
          <a:p>
            <a:pPr algn="ctr">
              <a:spcBef>
                <a:spcPct val="50000"/>
              </a:spcBef>
            </a:pPr>
            <a:r>
              <a:rPr lang="en-US" dirty="0">
                <a:solidFill>
                  <a:srgbClr val="44546A"/>
                </a:solidFill>
                <a:latin typeface="Tahoma" panose="020B0604030504040204" pitchFamily="34" charset="0"/>
                <a:ea typeface="+mn-ea"/>
                <a:cs typeface="Arial" pitchFamily="34" charset="0"/>
              </a:rPr>
              <a:t>February </a:t>
            </a:r>
            <a:r>
              <a:rPr lang="en-US" dirty="0" smtClean="0">
                <a:solidFill>
                  <a:srgbClr val="44546A"/>
                </a:solidFill>
                <a:latin typeface="Tahoma" panose="020B0604030504040204" pitchFamily="34" charset="0"/>
                <a:ea typeface="+mn-ea"/>
                <a:cs typeface="Arial" pitchFamily="34" charset="0"/>
              </a:rPr>
              <a:t>25, </a:t>
            </a:r>
            <a:r>
              <a:rPr lang="en-US" dirty="0">
                <a:solidFill>
                  <a:srgbClr val="44546A"/>
                </a:solidFill>
                <a:latin typeface="Tahoma" panose="020B0604030504040204" pitchFamily="34" charset="0"/>
                <a:ea typeface="+mn-ea"/>
                <a:cs typeface="Arial" pitchFamily="34" charset="0"/>
              </a:rPr>
              <a:t>2016</a:t>
            </a:r>
          </a:p>
        </p:txBody>
      </p:sp>
    </p:spTree>
    <p:extLst>
      <p:ext uri="{BB962C8B-B14F-4D97-AF65-F5344CB8AC3E}">
        <p14:creationId xmlns:p14="http://schemas.microsoft.com/office/powerpoint/2010/main" val="520173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Grp="1" noChangeArrowheads="1"/>
          </p:cNvSpPr>
          <p:nvPr>
            <p:ph type="title"/>
          </p:nvPr>
        </p:nvSpPr>
        <p:spPr>
          <a:xfrm>
            <a:off x="628650" y="762000"/>
            <a:ext cx="7886700" cy="970914"/>
          </a:xfrm>
          <a:noFill/>
        </p:spPr>
        <p:txBody>
          <a:bodyPr/>
          <a:lstStyle/>
          <a:p>
            <a:pPr algn="ctr" eaLnBrk="1" hangingPunct="1"/>
            <a:r>
              <a:rPr lang="en-US" sz="4000" dirty="0" smtClean="0"/>
              <a:t>Presentation Overview</a:t>
            </a:r>
          </a:p>
        </p:txBody>
      </p:sp>
      <p:sp>
        <p:nvSpPr>
          <p:cNvPr id="18435" name="Rectangle 3"/>
          <p:cNvSpPr>
            <a:spLocks noGrp="1" noChangeArrowheads="1"/>
          </p:cNvSpPr>
          <p:nvPr>
            <p:ph idx="1"/>
          </p:nvPr>
        </p:nvSpPr>
        <p:spPr>
          <a:xfrm>
            <a:off x="571500" y="1981200"/>
            <a:ext cx="7886700" cy="4383140"/>
          </a:xfrm>
        </p:spPr>
        <p:txBody>
          <a:bodyPr>
            <a:noAutofit/>
          </a:bodyPr>
          <a:lstStyle/>
          <a:p>
            <a:pPr eaLnBrk="1" hangingPunct="1">
              <a:lnSpc>
                <a:spcPct val="80000"/>
              </a:lnSpc>
            </a:pPr>
            <a:r>
              <a:rPr lang="en-US" sz="2000" dirty="0" smtClean="0">
                <a:solidFill>
                  <a:srgbClr val="336699"/>
                </a:solidFill>
              </a:rPr>
              <a:t>Contracts vs. Grants </a:t>
            </a:r>
            <a:r>
              <a:rPr lang="en-US" sz="2000" dirty="0" smtClean="0"/>
              <a:t>– When and How each is used by NIH?</a:t>
            </a:r>
          </a:p>
          <a:p>
            <a:pPr eaLnBrk="1" hangingPunct="1">
              <a:lnSpc>
                <a:spcPct val="80000"/>
              </a:lnSpc>
            </a:pPr>
            <a:r>
              <a:rPr lang="en-US" sz="2000" dirty="0" smtClean="0">
                <a:solidFill>
                  <a:srgbClr val="336699"/>
                </a:solidFill>
              </a:rPr>
              <a:t>Contract Process </a:t>
            </a:r>
            <a:r>
              <a:rPr lang="en-US" sz="2000" dirty="0" smtClean="0"/>
              <a:t>– “Cradle-to-Grave” Understanding the Cycle </a:t>
            </a:r>
          </a:p>
          <a:p>
            <a:pPr eaLnBrk="1" hangingPunct="1">
              <a:lnSpc>
                <a:spcPct val="80000"/>
              </a:lnSpc>
            </a:pPr>
            <a:r>
              <a:rPr lang="en-US" sz="2000" dirty="0" smtClean="0">
                <a:solidFill>
                  <a:srgbClr val="336699"/>
                </a:solidFill>
              </a:rPr>
              <a:t>Contract Governance </a:t>
            </a:r>
            <a:r>
              <a:rPr lang="en-US" sz="2000" dirty="0" smtClean="0"/>
              <a:t>– Executive Orders; CFR; FAR; HHSAR</a:t>
            </a:r>
          </a:p>
          <a:p>
            <a:pPr eaLnBrk="1" hangingPunct="1">
              <a:lnSpc>
                <a:spcPct val="80000"/>
              </a:lnSpc>
            </a:pPr>
            <a:r>
              <a:rPr lang="en-US" sz="2000" dirty="0" smtClean="0">
                <a:solidFill>
                  <a:srgbClr val="336699"/>
                </a:solidFill>
              </a:rPr>
              <a:t>HBCU Business Approach</a:t>
            </a:r>
            <a:r>
              <a:rPr lang="en-US" sz="2000" dirty="0" smtClean="0"/>
              <a:t> – Capacity Building/Subcontracting</a:t>
            </a:r>
          </a:p>
          <a:p>
            <a:pPr eaLnBrk="1" hangingPunct="1">
              <a:lnSpc>
                <a:spcPct val="80000"/>
              </a:lnSpc>
            </a:pPr>
            <a:r>
              <a:rPr lang="en-US" sz="2000" dirty="0" smtClean="0">
                <a:solidFill>
                  <a:srgbClr val="336699"/>
                </a:solidFill>
              </a:rPr>
              <a:t>Questions &amp; Answers/Contact Information</a:t>
            </a:r>
          </a:p>
        </p:txBody>
      </p:sp>
      <p:sp>
        <p:nvSpPr>
          <p:cNvPr id="18434" name="Slide Number Placeholder 5"/>
          <p:cNvSpPr>
            <a:spLocks noGrp="1"/>
          </p:cNvSpPr>
          <p:nvPr>
            <p:ph type="sldNum" sz="quarter" idx="4294967295"/>
          </p:nvPr>
        </p:nvSpPr>
        <p:spPr>
          <a:xfrm>
            <a:off x="2819400" y="64008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Tahoma" pitchFamily="34" charset="0"/>
              </a:defRPr>
            </a:lvl1pPr>
            <a:lvl2pPr marL="742950" indent="-285750" eaLnBrk="0" hangingPunct="0">
              <a:defRPr sz="2000">
                <a:solidFill>
                  <a:schemeClr val="tx2"/>
                </a:solidFill>
                <a:latin typeface="Tahoma" pitchFamily="34" charset="0"/>
              </a:defRPr>
            </a:lvl2pPr>
            <a:lvl3pPr marL="1143000" indent="-228600" eaLnBrk="0" hangingPunct="0">
              <a:defRPr sz="2000">
                <a:solidFill>
                  <a:schemeClr val="tx2"/>
                </a:solidFill>
                <a:latin typeface="Tahoma" pitchFamily="34" charset="0"/>
              </a:defRPr>
            </a:lvl3pPr>
            <a:lvl4pPr marL="1600200" indent="-228600" eaLnBrk="0" hangingPunct="0">
              <a:defRPr sz="2000">
                <a:solidFill>
                  <a:schemeClr val="tx2"/>
                </a:solidFill>
                <a:latin typeface="Tahoma" pitchFamily="34" charset="0"/>
              </a:defRPr>
            </a:lvl4pPr>
            <a:lvl5pPr marL="2057400" indent="-228600" eaLnBrk="0" hangingPunct="0">
              <a:defRPr sz="2000">
                <a:solidFill>
                  <a:schemeClr val="tx2"/>
                </a:solidFill>
                <a:latin typeface="Tahoma" pitchFamily="34" charset="0"/>
              </a:defRPr>
            </a:lvl5pPr>
            <a:lvl6pPr marL="2514600" indent="-228600" eaLnBrk="0" fontAlgn="base" hangingPunct="0">
              <a:spcBef>
                <a:spcPct val="0"/>
              </a:spcBef>
              <a:spcAft>
                <a:spcPct val="0"/>
              </a:spcAft>
              <a:defRPr sz="2000">
                <a:solidFill>
                  <a:schemeClr val="tx2"/>
                </a:solidFill>
                <a:latin typeface="Tahoma" pitchFamily="34" charset="0"/>
              </a:defRPr>
            </a:lvl6pPr>
            <a:lvl7pPr marL="2971800" indent="-228600" eaLnBrk="0" fontAlgn="base" hangingPunct="0">
              <a:spcBef>
                <a:spcPct val="0"/>
              </a:spcBef>
              <a:spcAft>
                <a:spcPct val="0"/>
              </a:spcAft>
              <a:defRPr sz="2000">
                <a:solidFill>
                  <a:schemeClr val="tx2"/>
                </a:solidFill>
                <a:latin typeface="Tahoma" pitchFamily="34" charset="0"/>
              </a:defRPr>
            </a:lvl7pPr>
            <a:lvl8pPr marL="3429000" indent="-228600" eaLnBrk="0" fontAlgn="base" hangingPunct="0">
              <a:spcBef>
                <a:spcPct val="0"/>
              </a:spcBef>
              <a:spcAft>
                <a:spcPct val="0"/>
              </a:spcAft>
              <a:defRPr sz="2000">
                <a:solidFill>
                  <a:schemeClr val="tx2"/>
                </a:solidFill>
                <a:latin typeface="Tahoma" pitchFamily="34" charset="0"/>
              </a:defRPr>
            </a:lvl8pPr>
            <a:lvl9pPr marL="3886200" indent="-228600" eaLnBrk="0" fontAlgn="base" hangingPunct="0">
              <a:spcBef>
                <a:spcPct val="0"/>
              </a:spcBef>
              <a:spcAft>
                <a:spcPct val="0"/>
              </a:spcAft>
              <a:defRPr sz="2000">
                <a:solidFill>
                  <a:schemeClr val="tx2"/>
                </a:solidFill>
                <a:latin typeface="Tahoma" pitchFamily="34" charset="0"/>
              </a:defRPr>
            </a:lvl9pPr>
          </a:lstStyle>
          <a:p>
            <a:pPr eaLnBrk="1" hangingPunct="1"/>
            <a:fld id="{3F6136BC-B210-467D-B979-95059F47B016}" type="slidenum">
              <a:rPr lang="en-US" sz="1400">
                <a:solidFill>
                  <a:srgbClr val="666699"/>
                </a:solidFill>
                <a:ea typeface="+mn-ea"/>
              </a:rPr>
              <a:pPr eaLnBrk="1" hangingPunct="1"/>
              <a:t>27</a:t>
            </a:fld>
            <a:endParaRPr lang="en-US" sz="1400" dirty="0">
              <a:solidFill>
                <a:srgbClr val="666699"/>
              </a:solidFill>
              <a:ea typeface="+mn-ea"/>
            </a:endParaRPr>
          </a:p>
        </p:txBody>
      </p:sp>
    </p:spTree>
    <p:extLst>
      <p:ext uri="{BB962C8B-B14F-4D97-AF65-F5344CB8AC3E}">
        <p14:creationId xmlns:p14="http://schemas.microsoft.com/office/powerpoint/2010/main" val="3556882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Contracts vs. Grants</a:t>
            </a:r>
            <a:endParaRPr lang="en-US" dirty="0"/>
          </a:p>
        </p:txBody>
      </p:sp>
      <p:sp>
        <p:nvSpPr>
          <p:cNvPr id="3" name="Content Placeholder 2"/>
          <p:cNvSpPr>
            <a:spLocks noGrp="1"/>
          </p:cNvSpPr>
          <p:nvPr>
            <p:ph idx="1"/>
          </p:nvPr>
        </p:nvSpPr>
        <p:spPr>
          <a:xfrm>
            <a:off x="628650" y="1676400"/>
            <a:ext cx="7886700" cy="4820654"/>
          </a:xfrm>
        </p:spPr>
        <p:txBody>
          <a:bodyPr>
            <a:normAutofit lnSpcReduction="10000"/>
          </a:bodyPr>
          <a:lstStyle/>
          <a:p>
            <a:pPr>
              <a:lnSpc>
                <a:spcPct val="80000"/>
              </a:lnSpc>
            </a:pPr>
            <a:r>
              <a:rPr lang="en-US" dirty="0">
                <a:solidFill>
                  <a:srgbClr val="336699"/>
                </a:solidFill>
              </a:rPr>
              <a:t>Contracts </a:t>
            </a:r>
            <a:endParaRPr lang="en-US" dirty="0" smtClean="0">
              <a:solidFill>
                <a:srgbClr val="336699"/>
              </a:solidFill>
            </a:endParaRPr>
          </a:p>
          <a:p>
            <a:pPr marL="0" indent="0">
              <a:lnSpc>
                <a:spcPct val="80000"/>
              </a:lnSpc>
              <a:buNone/>
            </a:pPr>
            <a:r>
              <a:rPr lang="en-US" sz="1400" dirty="0" smtClean="0"/>
              <a:t>      	</a:t>
            </a:r>
            <a:r>
              <a:rPr lang="en-US" sz="1800" dirty="0" smtClean="0"/>
              <a:t>Contracts </a:t>
            </a:r>
            <a:r>
              <a:rPr lang="en-US" sz="1800" dirty="0"/>
              <a:t>describe a defined government requirement for a </a:t>
            </a:r>
            <a:r>
              <a:rPr lang="en-US" sz="1800" dirty="0" smtClean="0"/>
              <a:t>	product </a:t>
            </a:r>
            <a:r>
              <a:rPr lang="en-US" sz="1800" dirty="0"/>
              <a:t>or service with </a:t>
            </a:r>
            <a:r>
              <a:rPr lang="en-US" sz="1800" dirty="0" smtClean="0"/>
              <a:t>specific deliverables </a:t>
            </a:r>
            <a:r>
              <a:rPr lang="en-US" sz="1800" dirty="0"/>
              <a:t>and deadlines, and </a:t>
            </a:r>
            <a:r>
              <a:rPr lang="en-US" sz="1800" dirty="0" smtClean="0"/>
              <a:t>	work </a:t>
            </a:r>
            <a:r>
              <a:rPr lang="en-US" sz="1800" dirty="0"/>
              <a:t>under a contract requires </a:t>
            </a:r>
            <a:r>
              <a:rPr lang="en-US" sz="1800" dirty="0" smtClean="0"/>
              <a:t>programmatic oversight </a:t>
            </a:r>
            <a:r>
              <a:rPr lang="en-US" sz="1800" dirty="0"/>
              <a:t>by NIH </a:t>
            </a:r>
            <a:r>
              <a:rPr lang="en-US" sz="1800" dirty="0" smtClean="0"/>
              <a:t>	staff</a:t>
            </a:r>
            <a:r>
              <a:rPr lang="en-US" sz="1800" dirty="0"/>
              <a:t>.</a:t>
            </a:r>
          </a:p>
          <a:p>
            <a:pPr lvl="1">
              <a:lnSpc>
                <a:spcPct val="80000"/>
              </a:lnSpc>
            </a:pPr>
            <a:endParaRPr lang="en-US" sz="1400" dirty="0"/>
          </a:p>
          <a:p>
            <a:pPr>
              <a:lnSpc>
                <a:spcPct val="80000"/>
              </a:lnSpc>
            </a:pPr>
            <a:r>
              <a:rPr lang="en-US" dirty="0" smtClean="0">
                <a:solidFill>
                  <a:srgbClr val="336699"/>
                </a:solidFill>
              </a:rPr>
              <a:t>Grants </a:t>
            </a:r>
          </a:p>
          <a:p>
            <a:pPr lvl="1">
              <a:lnSpc>
                <a:spcPct val="80000"/>
              </a:lnSpc>
            </a:pPr>
            <a:r>
              <a:rPr lang="en-US" sz="1800" dirty="0" smtClean="0"/>
              <a:t>Grants are awards of financial </a:t>
            </a:r>
            <a:r>
              <a:rPr lang="en-US" sz="1800" u="sng" dirty="0" smtClean="0"/>
              <a:t>assistance</a:t>
            </a:r>
            <a:r>
              <a:rPr lang="en-US" sz="1800" dirty="0" smtClean="0"/>
              <a:t> (aid) provided to a recipient that does not include any technical assistance to carry out an approved project or activity in support of a public purpose and not the direct benefit of the government. Grants are used whenever an agency anticipates no substantial programmatic involvement during performance.</a:t>
            </a:r>
          </a:p>
          <a:p>
            <a:pPr>
              <a:lnSpc>
                <a:spcPct val="80000"/>
              </a:lnSpc>
            </a:pPr>
            <a:endParaRPr lang="en-US" dirty="0">
              <a:solidFill>
                <a:srgbClr val="336699"/>
              </a:solidFill>
            </a:endParaRPr>
          </a:p>
          <a:p>
            <a:pPr marL="0" indent="0">
              <a:buNone/>
            </a:pPr>
            <a:r>
              <a:rPr lang="en-US" sz="1900" dirty="0" smtClean="0"/>
              <a:t>Not </a:t>
            </a:r>
            <a:r>
              <a:rPr lang="en-US" sz="1900" dirty="0"/>
              <a:t>made part of </a:t>
            </a:r>
            <a:r>
              <a:rPr lang="en-US" sz="1900" dirty="0" smtClean="0"/>
              <a:t>this presentation </a:t>
            </a:r>
            <a:r>
              <a:rPr lang="en-US" sz="1900" dirty="0"/>
              <a:t>but quite valuable in identifying </a:t>
            </a:r>
            <a:r>
              <a:rPr lang="en-US" sz="1900" dirty="0" smtClean="0"/>
              <a:t>major contrast </a:t>
            </a:r>
            <a:r>
              <a:rPr lang="en-US" sz="1900" dirty="0"/>
              <a:t>points between contracts and grants – </a:t>
            </a:r>
            <a:r>
              <a:rPr lang="en-US" sz="1900" dirty="0" smtClean="0"/>
              <a:t>please visit the following </a:t>
            </a:r>
            <a:r>
              <a:rPr lang="en-US" sz="1900" dirty="0"/>
              <a:t>NIAID link: </a:t>
            </a:r>
            <a:r>
              <a:rPr lang="en-US" sz="1700" dirty="0">
                <a:hlinkClick r:id="rId2"/>
              </a:rPr>
              <a:t>https://</a:t>
            </a:r>
            <a:r>
              <a:rPr lang="en-US" sz="1700" dirty="0" smtClean="0">
                <a:hlinkClick r:id="rId2"/>
              </a:rPr>
              <a:t>www.niaid.nih.gov/researchfunding/grant/strategy/Pages/contracts.aspx</a:t>
            </a:r>
            <a:endParaRPr lang="en-US" sz="1700" dirty="0" smtClean="0"/>
          </a:p>
          <a:p>
            <a:pPr>
              <a:buFont typeface="Arial" charset="0"/>
              <a:buChar char="•"/>
            </a:pPr>
            <a:endParaRPr lang="en-US" dirty="0"/>
          </a:p>
        </p:txBody>
      </p:sp>
    </p:spTree>
    <p:extLst>
      <p:ext uri="{BB962C8B-B14F-4D97-AF65-F5344CB8AC3E}">
        <p14:creationId xmlns:p14="http://schemas.microsoft.com/office/powerpoint/2010/main" val="301599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Contract </a:t>
            </a:r>
            <a:r>
              <a:rPr lang="en-US" dirty="0"/>
              <a:t>Process</a:t>
            </a:r>
          </a:p>
        </p:txBody>
      </p:sp>
      <p:sp>
        <p:nvSpPr>
          <p:cNvPr id="3" name="Content Placeholder 2"/>
          <p:cNvSpPr>
            <a:spLocks noGrp="1"/>
          </p:cNvSpPr>
          <p:nvPr>
            <p:ph idx="1"/>
          </p:nvPr>
        </p:nvSpPr>
        <p:spPr>
          <a:xfrm>
            <a:off x="457200" y="1961514"/>
            <a:ext cx="8058150" cy="4535540"/>
          </a:xfrm>
        </p:spPr>
        <p:txBody>
          <a:bodyPr/>
          <a:lstStyle/>
          <a:p>
            <a:pPr marL="228600" lvl="1">
              <a:spcBef>
                <a:spcPts val="1000"/>
              </a:spcBef>
            </a:pPr>
            <a:r>
              <a:rPr lang="en-US" sz="2000" dirty="0"/>
              <a:t>“Cradle-to-Grave” – </a:t>
            </a:r>
            <a:r>
              <a:rPr lang="en-US" sz="2000" dirty="0" smtClean="0"/>
              <a:t>A phrase </a:t>
            </a:r>
            <a:r>
              <a:rPr lang="en-US" sz="2000" dirty="0"/>
              <a:t>often used </a:t>
            </a:r>
            <a:r>
              <a:rPr lang="en-US" sz="2000" dirty="0" smtClean="0"/>
              <a:t>within </a:t>
            </a:r>
            <a:r>
              <a:rPr lang="en-US" sz="2000" dirty="0"/>
              <a:t>the acquisition cycle of </a:t>
            </a:r>
            <a:r>
              <a:rPr lang="en-US" sz="2000" dirty="0" smtClean="0"/>
              <a:t> contracts </a:t>
            </a:r>
            <a:r>
              <a:rPr lang="en-US" sz="2000" dirty="0"/>
              <a:t>to break down and describe the process in three phases</a:t>
            </a:r>
            <a:r>
              <a:rPr lang="en-US" sz="2000" dirty="0" smtClean="0"/>
              <a:t>:</a:t>
            </a:r>
          </a:p>
          <a:p>
            <a:pPr marL="685800" lvl="2">
              <a:spcBef>
                <a:spcPts val="1000"/>
              </a:spcBef>
            </a:pPr>
            <a:r>
              <a:rPr lang="en-US" dirty="0" smtClean="0">
                <a:solidFill>
                  <a:srgbClr val="336699"/>
                </a:solidFill>
              </a:rPr>
              <a:t>Phase I:   Pre-Award (Acquisition Planning/Solicitation Phase) </a:t>
            </a:r>
          </a:p>
          <a:p>
            <a:pPr marL="685800" lvl="2">
              <a:spcBef>
                <a:spcPts val="1000"/>
              </a:spcBef>
            </a:pPr>
            <a:r>
              <a:rPr lang="en-US" dirty="0" smtClean="0">
                <a:solidFill>
                  <a:srgbClr val="336699"/>
                </a:solidFill>
              </a:rPr>
              <a:t>Phase II:  Post Award (Contract Award/Contract Administration)</a:t>
            </a:r>
          </a:p>
          <a:p>
            <a:pPr marL="685800" lvl="2">
              <a:spcBef>
                <a:spcPts val="1000"/>
              </a:spcBef>
            </a:pPr>
            <a:r>
              <a:rPr lang="en-US" dirty="0" smtClean="0">
                <a:solidFill>
                  <a:srgbClr val="336699"/>
                </a:solidFill>
              </a:rPr>
              <a:t>Phase III: Contract Closeout (Final Deliverables/Payment)</a:t>
            </a:r>
            <a:endParaRPr lang="en-US" dirty="0">
              <a:solidFill>
                <a:srgbClr val="336699"/>
              </a:solidFill>
            </a:endParaRPr>
          </a:p>
          <a:p>
            <a:endParaRPr lang="en-US" dirty="0"/>
          </a:p>
        </p:txBody>
      </p:sp>
    </p:spTree>
    <p:extLst>
      <p:ext uri="{BB962C8B-B14F-4D97-AF65-F5344CB8AC3E}">
        <p14:creationId xmlns:p14="http://schemas.microsoft.com/office/powerpoint/2010/main" val="159792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a:bodyPr>
          <a:lstStyle/>
          <a:p>
            <a:pPr>
              <a:spcBef>
                <a:spcPts val="0"/>
              </a:spcBef>
            </a:pPr>
            <a:endParaRPr lang="en-US" sz="5400" b="1" i="0" dirty="0" smtClean="0">
              <a:solidFill>
                <a:schemeClr val="tx1"/>
              </a:solidFill>
              <a:latin typeface="Trebuchet MS" panose="020B0603020202020204" pitchFamily="34" charset="0"/>
              <a:cs typeface="Arial" panose="020B0604020202020204" pitchFamily="34" charset="0"/>
            </a:endParaRPr>
          </a:p>
          <a:p>
            <a:pPr>
              <a:spcBef>
                <a:spcPts val="0"/>
              </a:spcBef>
            </a:pPr>
            <a:r>
              <a:rPr lang="en-US" sz="5400" b="1" i="0" dirty="0" smtClean="0">
                <a:solidFill>
                  <a:schemeClr val="tx1"/>
                </a:solidFill>
                <a:latin typeface="Trebuchet MS" panose="020B0603020202020204" pitchFamily="34" charset="0"/>
                <a:cs typeface="Arial" panose="020B0604020202020204" pitchFamily="34" charset="0"/>
              </a:rPr>
              <a:t>Opening Remarks</a:t>
            </a:r>
          </a:p>
          <a:p>
            <a:pPr>
              <a:spcBef>
                <a:spcPts val="0"/>
              </a:spcBef>
            </a:pPr>
            <a:endParaRPr lang="en-US" sz="5400" b="1" i="0" dirty="0" smtClean="0">
              <a:solidFill>
                <a:schemeClr val="tx1"/>
              </a:solidFill>
              <a:latin typeface="Trebuchet MS" panose="020B0603020202020204" pitchFamily="34" charset="0"/>
              <a:cs typeface="Arial" panose="020B0604020202020204" pitchFamily="34" charset="0"/>
            </a:endParaRPr>
          </a:p>
          <a:p>
            <a:pPr>
              <a:spcBef>
                <a:spcPts val="0"/>
              </a:spcBef>
            </a:pPr>
            <a:r>
              <a:rPr lang="en-US" sz="4400" i="0" dirty="0" smtClean="0">
                <a:solidFill>
                  <a:schemeClr val="tx1"/>
                </a:solidFill>
                <a:latin typeface="Trebuchet MS" panose="020B0603020202020204" pitchFamily="34" charset="0"/>
                <a:cs typeface="Arial" panose="020B0604020202020204" pitchFamily="34" charset="0"/>
              </a:rPr>
              <a:t>Ms. Sedika </a:t>
            </a:r>
            <a:r>
              <a:rPr lang="en-US" sz="4400" i="0" dirty="0">
                <a:solidFill>
                  <a:schemeClr val="tx1"/>
                </a:solidFill>
                <a:latin typeface="Trebuchet MS" panose="020B0603020202020204" pitchFamily="34" charset="0"/>
                <a:cs typeface="Arial" panose="020B0604020202020204" pitchFamily="34" charset="0"/>
              </a:rPr>
              <a:t>Franklin</a:t>
            </a:r>
          </a:p>
          <a:p>
            <a:r>
              <a:rPr lang="en-US" i="0" dirty="0" smtClean="0">
                <a:solidFill>
                  <a:schemeClr val="tx1"/>
                </a:solidFill>
                <a:latin typeface="Trebuchet MS" panose="020B0603020202020204" pitchFamily="34" charset="0"/>
              </a:rPr>
              <a:t>Associate Director</a:t>
            </a:r>
          </a:p>
          <a:p>
            <a:r>
              <a:rPr lang="en-US" i="0" dirty="0" smtClean="0">
                <a:solidFill>
                  <a:schemeClr val="tx1"/>
                </a:solidFill>
                <a:latin typeface="Trebuchet MS" panose="020B0603020202020204" pitchFamily="34" charset="0"/>
              </a:rPr>
              <a:t> White House Initiative on HBCU</a:t>
            </a:r>
            <a:endParaRPr lang="en-US" i="0" dirty="0">
              <a:solidFill>
                <a:schemeClr val="tx1"/>
              </a:solidFill>
              <a:latin typeface="Trebuchet MS" panose="020B0603020202020204" pitchFamily="34" charset="0"/>
            </a:endParaRPr>
          </a:p>
          <a:p>
            <a:r>
              <a:rPr lang="en-US" i="0" dirty="0">
                <a:solidFill>
                  <a:schemeClr val="tx1"/>
                </a:solidFill>
                <a:latin typeface="Trebuchet MS" panose="020B0603020202020204" pitchFamily="34" charset="0"/>
              </a:rPr>
              <a:t> </a:t>
            </a:r>
          </a:p>
          <a:p>
            <a:endParaRPr lang="en-US" sz="3200" dirty="0">
              <a:solidFill>
                <a:schemeClr val="tx1"/>
              </a:solidFill>
              <a:cs typeface="Arial" panose="020B0604020202020204" pitchFamily="34" charset="0"/>
            </a:endParaRPr>
          </a:p>
          <a:p>
            <a:endParaRPr lang="en-US" sz="3200" b="1" i="0" dirty="0">
              <a:solidFill>
                <a:schemeClr val="accent4">
                  <a:lumMod val="75000"/>
                </a:schemeClr>
              </a:solidFill>
            </a:endParaRPr>
          </a:p>
        </p:txBody>
      </p:sp>
    </p:spTree>
    <p:extLst>
      <p:ext uri="{BB962C8B-B14F-4D97-AF65-F5344CB8AC3E}">
        <p14:creationId xmlns:p14="http://schemas.microsoft.com/office/powerpoint/2010/main" val="140715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Contract Governance</a:t>
            </a:r>
            <a:endParaRPr lang="en-US" dirty="0"/>
          </a:p>
        </p:txBody>
      </p:sp>
      <p:sp>
        <p:nvSpPr>
          <p:cNvPr id="3" name="Content Placeholder 2"/>
          <p:cNvSpPr>
            <a:spLocks noGrp="1"/>
          </p:cNvSpPr>
          <p:nvPr>
            <p:ph idx="1"/>
          </p:nvPr>
        </p:nvSpPr>
        <p:spPr/>
        <p:txBody>
          <a:bodyPr>
            <a:normAutofit/>
          </a:bodyPr>
          <a:lstStyle/>
          <a:p>
            <a:r>
              <a:rPr lang="en-US" sz="1800" dirty="0">
                <a:solidFill>
                  <a:srgbClr val="336699"/>
                </a:solidFill>
              </a:rPr>
              <a:t>Executive Orders </a:t>
            </a:r>
            <a:r>
              <a:rPr lang="en-US" sz="1800" dirty="0"/>
              <a:t>- a rule or order issued by the president to an executive branch of the government and having the force of law</a:t>
            </a:r>
            <a:r>
              <a:rPr lang="en-US" sz="1800" dirty="0" smtClean="0"/>
              <a:t>.</a:t>
            </a:r>
          </a:p>
          <a:p>
            <a:r>
              <a:rPr lang="en-US" sz="1800" dirty="0" smtClean="0">
                <a:solidFill>
                  <a:srgbClr val="336699"/>
                </a:solidFill>
              </a:rPr>
              <a:t>Code of Federal Regulations (CFR) </a:t>
            </a:r>
            <a:r>
              <a:rPr lang="en-US" sz="1800" dirty="0" smtClean="0"/>
              <a:t>– an annual codification of the general and permanent rules and regulations published in the Federal Register by the executive departments and agencies.</a:t>
            </a:r>
          </a:p>
          <a:p>
            <a:r>
              <a:rPr lang="en-US" sz="1800" dirty="0" smtClean="0">
                <a:solidFill>
                  <a:srgbClr val="336699"/>
                </a:solidFill>
              </a:rPr>
              <a:t>Federal Acquisition Regulations (FAR) </a:t>
            </a:r>
            <a:r>
              <a:rPr lang="en-US" sz="1800" dirty="0" smtClean="0"/>
              <a:t>– is the primary regulation for use by all Federal Executive agencies in their acquisition of supplies and services with appropriated funds. The FAR precludes agency acquisition regulations (i.e. HHSAR).</a:t>
            </a:r>
          </a:p>
          <a:p>
            <a:r>
              <a:rPr lang="en-US" sz="1800" dirty="0" smtClean="0">
                <a:solidFill>
                  <a:srgbClr val="336699"/>
                </a:solidFill>
              </a:rPr>
              <a:t>Health and Human Services Acquisition Regulations (HHSAR) </a:t>
            </a:r>
            <a:r>
              <a:rPr lang="en-US" sz="1800" dirty="0" smtClean="0"/>
              <a:t>– is HHS’ supplement of regulations to the FAR that contains HHS policies and procedures that govern the acquisition process.</a:t>
            </a:r>
          </a:p>
          <a:p>
            <a:r>
              <a:rPr lang="en-US" sz="1800" dirty="0" smtClean="0">
                <a:solidFill>
                  <a:srgbClr val="336699"/>
                </a:solidFill>
              </a:rPr>
              <a:t>NIH Policy Manual</a:t>
            </a:r>
            <a:r>
              <a:rPr lang="en-US" sz="1800" dirty="0" smtClean="0"/>
              <a:t> – a manual comprised of individual Chapters for the purpose of establishing NIH-Wide policies.</a:t>
            </a:r>
            <a:endParaRPr lang="en-US" sz="1800" dirty="0"/>
          </a:p>
        </p:txBody>
      </p:sp>
    </p:spTree>
    <p:extLst>
      <p:ext uri="{BB962C8B-B14F-4D97-AF65-F5344CB8AC3E}">
        <p14:creationId xmlns:p14="http://schemas.microsoft.com/office/powerpoint/2010/main" val="388960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HBCU Business Approach</a:t>
            </a:r>
            <a:endParaRPr lang="en-US" dirty="0"/>
          </a:p>
        </p:txBody>
      </p:sp>
      <p:sp>
        <p:nvSpPr>
          <p:cNvPr id="3" name="Content Placeholder 2"/>
          <p:cNvSpPr>
            <a:spLocks noGrp="1"/>
          </p:cNvSpPr>
          <p:nvPr>
            <p:ph idx="1"/>
          </p:nvPr>
        </p:nvSpPr>
        <p:spPr/>
        <p:txBody>
          <a:bodyPr>
            <a:normAutofit/>
          </a:bodyPr>
          <a:lstStyle/>
          <a:p>
            <a:r>
              <a:rPr lang="en-US" sz="1800" dirty="0" smtClean="0">
                <a:solidFill>
                  <a:srgbClr val="336699"/>
                </a:solidFill>
              </a:rPr>
              <a:t>Capacity Building</a:t>
            </a:r>
          </a:p>
          <a:p>
            <a:pPr marL="0" indent="0">
              <a:buNone/>
            </a:pPr>
            <a:r>
              <a:rPr lang="en-US" sz="1800" dirty="0" smtClean="0"/>
              <a:t>	Invest </a:t>
            </a:r>
            <a:r>
              <a:rPr lang="en-US" sz="1800" dirty="0"/>
              <a:t>in resources to establish </a:t>
            </a:r>
            <a:r>
              <a:rPr lang="en-US" sz="1800" dirty="0" smtClean="0"/>
              <a:t>an institutional infrastructure </a:t>
            </a:r>
            <a:r>
              <a:rPr lang="en-US" sz="1800" dirty="0"/>
              <a:t>for </a:t>
            </a:r>
            <a:r>
              <a:rPr lang="en-US" sz="1800" dirty="0" smtClean="0"/>
              <a:t>	administering federal contracts</a:t>
            </a:r>
          </a:p>
          <a:p>
            <a:pPr marL="0" indent="0">
              <a:buNone/>
            </a:pPr>
            <a:r>
              <a:rPr lang="en-US" sz="1800" dirty="0"/>
              <a:t>	</a:t>
            </a:r>
            <a:r>
              <a:rPr lang="en-US" sz="1800" dirty="0" smtClean="0"/>
              <a:t>Establish business partnerships/relationships</a:t>
            </a:r>
          </a:p>
          <a:p>
            <a:r>
              <a:rPr lang="en-US" sz="1800" dirty="0" smtClean="0">
                <a:solidFill>
                  <a:srgbClr val="336699"/>
                </a:solidFill>
              </a:rPr>
              <a:t>Market Research	</a:t>
            </a:r>
          </a:p>
          <a:p>
            <a:pPr marL="0" indent="0">
              <a:buNone/>
            </a:pPr>
            <a:r>
              <a:rPr lang="en-US" sz="1800" dirty="0" smtClean="0"/>
              <a:t>	Identify acquisition opportunities (FedBizOpps)  - Browse site base 	on institute’s area(s) of expertise</a:t>
            </a:r>
          </a:p>
          <a:p>
            <a:pPr marL="0" indent="0">
              <a:buNone/>
            </a:pPr>
            <a:r>
              <a:rPr lang="en-US" sz="1800" dirty="0"/>
              <a:t>	</a:t>
            </a:r>
            <a:r>
              <a:rPr lang="en-US" sz="1800" dirty="0" smtClean="0"/>
              <a:t>NIH Funding Opportunities (Grants and </a:t>
            </a:r>
            <a:r>
              <a:rPr lang="en-US" sz="1800" dirty="0"/>
              <a:t>Contracts) </a:t>
            </a:r>
            <a:r>
              <a:rPr lang="en-US" sz="1800" dirty="0" smtClean="0"/>
              <a:t>	</a:t>
            </a:r>
            <a:r>
              <a:rPr lang="en-US" sz="1800" dirty="0" smtClean="0">
                <a:hlinkClick r:id="rId2"/>
              </a:rPr>
              <a:t>https</a:t>
            </a:r>
            <a:r>
              <a:rPr lang="en-US" sz="1800" dirty="0">
                <a:hlinkClick r:id="rId2"/>
              </a:rPr>
              <a:t>://</a:t>
            </a:r>
            <a:r>
              <a:rPr lang="en-US" sz="1800" dirty="0" smtClean="0">
                <a:hlinkClick r:id="rId2"/>
              </a:rPr>
              <a:t>grants.nih.gov/grants/guide/WeeklyIndex.cfm</a:t>
            </a:r>
            <a:endParaRPr lang="en-US" sz="1800" dirty="0" smtClean="0"/>
          </a:p>
          <a:p>
            <a:pPr marL="0" indent="0">
              <a:buNone/>
            </a:pPr>
            <a:r>
              <a:rPr lang="en-US" sz="1800" dirty="0"/>
              <a:t>	</a:t>
            </a:r>
            <a:r>
              <a:rPr lang="en-US" sz="1800" dirty="0" smtClean="0"/>
              <a:t>Self Evaluate - Determine Prime Contractor vs. Subcontractor</a:t>
            </a:r>
          </a:p>
          <a:p>
            <a:r>
              <a:rPr lang="en-US" sz="1800" dirty="0" smtClean="0">
                <a:solidFill>
                  <a:srgbClr val="336699"/>
                </a:solidFill>
              </a:rPr>
              <a:t>Follow-Through</a:t>
            </a:r>
            <a:r>
              <a:rPr lang="en-US" sz="1800" dirty="0"/>
              <a:t>	</a:t>
            </a:r>
            <a:r>
              <a:rPr lang="en-US" sz="1800" dirty="0" smtClean="0"/>
              <a:t> </a:t>
            </a:r>
            <a:endParaRPr lang="en-US" sz="1800" dirty="0"/>
          </a:p>
          <a:p>
            <a:pPr marL="0" indent="0">
              <a:buNone/>
            </a:pPr>
            <a:r>
              <a:rPr lang="en-US" sz="1800" dirty="0" smtClean="0"/>
              <a:t>	Do your homework before awards and after award</a:t>
            </a:r>
          </a:p>
          <a:p>
            <a:pPr marL="0" indent="0">
              <a:buNone/>
            </a:pPr>
            <a:endParaRPr lang="en-US" sz="1800" dirty="0" smtClean="0"/>
          </a:p>
          <a:p>
            <a:pPr marL="0" indent="0">
              <a:buNone/>
            </a:pPr>
            <a:endParaRPr lang="en-US" dirty="0"/>
          </a:p>
        </p:txBody>
      </p:sp>
    </p:spTree>
    <p:extLst>
      <p:ext uri="{BB962C8B-B14F-4D97-AF65-F5344CB8AC3E}">
        <p14:creationId xmlns:p14="http://schemas.microsoft.com/office/powerpoint/2010/main" val="85685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62000" y="1676400"/>
            <a:ext cx="7772400" cy="4648200"/>
          </a:xfrm>
        </p:spPr>
        <p:txBody>
          <a:bodyPr>
            <a:noAutofit/>
          </a:bodyPr>
          <a:lstStyle/>
          <a:p>
            <a:endParaRPr lang="en-US" sz="1800" dirty="0" smtClean="0"/>
          </a:p>
          <a:p>
            <a:endParaRPr lang="en-US" sz="1800" dirty="0" smtClean="0"/>
          </a:p>
          <a:p>
            <a:endParaRPr lang="en-US" sz="1800" dirty="0" smtClean="0"/>
          </a:p>
          <a:p>
            <a:endParaRPr lang="en-US" sz="1800" dirty="0" smtClean="0"/>
          </a:p>
          <a:p>
            <a:endParaRPr lang="en-US" sz="1800" dirty="0" smtClean="0"/>
          </a:p>
          <a:p>
            <a:pPr eaLnBrk="1" hangingPunct="1">
              <a:lnSpc>
                <a:spcPct val="80000"/>
              </a:lnSpc>
            </a:pPr>
            <a:endParaRPr lang="en-US" dirty="0" smtClean="0"/>
          </a:p>
        </p:txBody>
      </p:sp>
      <p:sp>
        <p:nvSpPr>
          <p:cNvPr id="19460" name="Rectangle 5"/>
          <p:cNvSpPr>
            <a:spLocks noGrp="1" noChangeArrowheads="1"/>
          </p:cNvSpPr>
          <p:nvPr>
            <p:ph type="title"/>
          </p:nvPr>
        </p:nvSpPr>
        <p:spPr>
          <a:xfrm>
            <a:off x="609600" y="685800"/>
            <a:ext cx="7924800" cy="838200"/>
          </a:xfrm>
        </p:spPr>
        <p:txBody>
          <a:bodyPr/>
          <a:lstStyle/>
          <a:p>
            <a:pPr algn="ctr" eaLnBrk="1" hangingPunct="1"/>
            <a:r>
              <a:rPr lang="en-US" sz="4000" dirty="0" smtClean="0"/>
              <a:t>Questions &amp; Answers</a:t>
            </a:r>
          </a:p>
        </p:txBody>
      </p:sp>
      <p:pic>
        <p:nvPicPr>
          <p:cNvPr id="6" name="Content Placeholder 3" descr="kids-raising-hand-860.jpg"/>
          <p:cNvPicPr>
            <a:picLocks noChangeAspect="1"/>
          </p:cNvPicPr>
          <p:nvPr/>
        </p:nvPicPr>
        <p:blipFill>
          <a:blip r:embed="rId3">
            <a:extLst>
              <a:ext uri="{28A0092B-C50C-407E-A947-70E740481C1C}">
                <a14:useLocalDpi xmlns:a14="http://schemas.microsoft.com/office/drawing/2010/main" val="0"/>
              </a:ext>
            </a:extLst>
          </a:blip>
          <a:srcRect t="9834" b="9834"/>
          <a:stretch>
            <a:fillRect/>
          </a:stretch>
        </p:blipFill>
        <p:spPr bwMode="auto">
          <a:xfrm>
            <a:off x="2209800" y="1447800"/>
            <a:ext cx="4754880" cy="3566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63040" y="5361219"/>
            <a:ext cx="6248400" cy="1138773"/>
          </a:xfrm>
          <a:prstGeom prst="rect">
            <a:avLst/>
          </a:prstGeom>
          <a:noFill/>
        </p:spPr>
        <p:txBody>
          <a:bodyPr wrap="square" rtlCol="0">
            <a:spAutoFit/>
          </a:bodyPr>
          <a:lstStyle/>
          <a:p>
            <a:pPr algn="ctr"/>
            <a:r>
              <a:rPr lang="en-US" sz="1600" dirty="0" smtClean="0">
                <a:solidFill>
                  <a:srgbClr val="000000"/>
                </a:solidFill>
                <a:latin typeface="Tahoma" panose="020B0604030504040204" pitchFamily="34" charset="0"/>
                <a:ea typeface="+mn-ea"/>
              </a:rPr>
              <a:t>Please contact me (Dana Harris) with any </a:t>
            </a:r>
          </a:p>
          <a:p>
            <a:pPr algn="ctr"/>
            <a:r>
              <a:rPr lang="en-US" sz="1600" dirty="0" smtClean="0">
                <a:solidFill>
                  <a:srgbClr val="000000"/>
                </a:solidFill>
                <a:latin typeface="Tahoma" panose="020B0604030504040204" pitchFamily="34" charset="0"/>
                <a:ea typeface="+mn-ea"/>
              </a:rPr>
              <a:t>solicitation/contract questions via email: </a:t>
            </a:r>
          </a:p>
          <a:p>
            <a:pPr algn="ctr"/>
            <a:endParaRPr lang="en-US" sz="1600" dirty="0" smtClean="0">
              <a:solidFill>
                <a:srgbClr val="000000"/>
              </a:solidFill>
              <a:latin typeface="Tahoma" panose="020B0604030504040204" pitchFamily="34" charset="0"/>
              <a:ea typeface="+mn-ea"/>
            </a:endParaRPr>
          </a:p>
          <a:p>
            <a:pPr algn="ctr"/>
            <a:r>
              <a:rPr lang="en-US" sz="2000" dirty="0" smtClean="0">
                <a:solidFill>
                  <a:srgbClr val="336699"/>
                </a:solidFill>
                <a:latin typeface="Tahoma" panose="020B0604030504040204" pitchFamily="34" charset="0"/>
                <a:ea typeface="+mn-ea"/>
              </a:rPr>
              <a:t>harrisd@mail.nih.gov.</a:t>
            </a:r>
            <a:endParaRPr lang="en-US" sz="2000" dirty="0">
              <a:solidFill>
                <a:srgbClr val="336699"/>
              </a:solidFill>
              <a:latin typeface="Tahoma" panose="020B0604030504040204" pitchFamily="34" charset="0"/>
              <a:ea typeface="+mn-ea"/>
            </a:endParaRPr>
          </a:p>
        </p:txBody>
      </p:sp>
    </p:spTree>
    <p:extLst>
      <p:ext uri="{BB962C8B-B14F-4D97-AF65-F5344CB8AC3E}">
        <p14:creationId xmlns:p14="http://schemas.microsoft.com/office/powerpoint/2010/main" val="1560041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a:bodyPr>
          <a:lstStyle/>
          <a:p>
            <a:endParaRPr lang="en-US" sz="3200" b="1" i="0" u="sng" dirty="0">
              <a:solidFill>
                <a:schemeClr val="tx1"/>
              </a:solidFill>
              <a:cs typeface="Arial" panose="020B0604020202020204" pitchFamily="34" charset="0"/>
            </a:endParaRPr>
          </a:p>
          <a:p>
            <a:pPr>
              <a:spcBef>
                <a:spcPts val="0"/>
              </a:spcBef>
            </a:pPr>
            <a:r>
              <a:rPr lang="en-US" sz="4000" i="0" dirty="0" smtClean="0">
                <a:solidFill>
                  <a:schemeClr val="tx1"/>
                </a:solidFill>
                <a:latin typeface="Trebuchet MS" panose="020B0603020202020204" pitchFamily="34" charset="0"/>
                <a:cs typeface="Arial" panose="020B0604020202020204" pitchFamily="34" charset="0"/>
              </a:rPr>
              <a:t>Upcoming Events</a:t>
            </a:r>
          </a:p>
          <a:p>
            <a:endParaRPr lang="en-US" sz="4400" b="1" dirty="0">
              <a:solidFill>
                <a:schemeClr val="tx1"/>
              </a:solidFill>
              <a:latin typeface="Trebuchet MS" panose="020B0603020202020204" pitchFamily="34" charset="0"/>
              <a:cs typeface="Arial" panose="020B0604020202020204" pitchFamily="34" charset="0"/>
            </a:endParaRPr>
          </a:p>
          <a:p>
            <a:r>
              <a:rPr lang="en-US" sz="4000" i="0" dirty="0">
                <a:solidFill>
                  <a:schemeClr val="tx1"/>
                </a:solidFill>
                <a:latin typeface="Trebuchet MS" panose="020B0603020202020204" pitchFamily="34" charset="0"/>
                <a:cs typeface="Arial" panose="020B0604020202020204" pitchFamily="34" charset="0"/>
              </a:rPr>
              <a:t> </a:t>
            </a:r>
            <a:r>
              <a:rPr lang="en-US" sz="4000" i="0" dirty="0" smtClean="0">
                <a:solidFill>
                  <a:schemeClr val="tx1"/>
                </a:solidFill>
                <a:latin typeface="Trebuchet MS" panose="020B0603020202020204" pitchFamily="34" charset="0"/>
                <a:cs typeface="Arial" panose="020B0604020202020204" pitchFamily="34" charset="0"/>
              </a:rPr>
              <a:t>Mrs. Annette Owens-Scarboro</a:t>
            </a:r>
            <a:endParaRPr lang="en-US" sz="4000" i="0" dirty="0">
              <a:solidFill>
                <a:schemeClr val="tx1"/>
              </a:solidFill>
              <a:latin typeface="Trebuchet MS" panose="020B0603020202020204" pitchFamily="34" charset="0"/>
            </a:endParaRPr>
          </a:p>
          <a:p>
            <a:r>
              <a:rPr lang="en-US" i="0" dirty="0" smtClean="0">
                <a:solidFill>
                  <a:schemeClr val="tx1"/>
                </a:solidFill>
                <a:latin typeface="Trebuchet MS" panose="020B0603020202020204" pitchFamily="34" charset="0"/>
              </a:rPr>
              <a:t>Program Manager</a:t>
            </a:r>
          </a:p>
          <a:p>
            <a:r>
              <a:rPr lang="en-US" i="0" dirty="0" smtClean="0">
                <a:solidFill>
                  <a:schemeClr val="tx1"/>
                </a:solidFill>
                <a:latin typeface="Trebuchet MS" panose="020B0603020202020204" pitchFamily="34" charset="0"/>
              </a:rPr>
              <a:t>Office of Small Business Programs, NIH</a:t>
            </a:r>
            <a:endParaRPr lang="en-US" i="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201165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1981200"/>
            <a:ext cx="8229600" cy="4038600"/>
          </a:xfrm>
        </p:spPr>
        <p:txBody>
          <a:bodyPr/>
          <a:lstStyle/>
          <a:p>
            <a:r>
              <a:rPr lang="en-US" sz="2000" dirty="0" smtClean="0"/>
              <a:t>Service 28 Institutes and Centers (including the office of the Director)</a:t>
            </a:r>
          </a:p>
          <a:p>
            <a:r>
              <a:rPr lang="en-US" sz="2000" dirty="0" smtClean="0"/>
              <a:t>Receive support from the HHS Office of Small and Disadvantaged Utilization – Three Small Business Specialists are assigned to the NIH</a:t>
            </a:r>
          </a:p>
          <a:p>
            <a:r>
              <a:rPr lang="en-US" sz="2000" dirty="0" smtClean="0"/>
              <a:t>Collaboration with the White House initiative on HBCUs</a:t>
            </a:r>
          </a:p>
          <a:p>
            <a:r>
              <a:rPr lang="en-US" sz="2000" dirty="0" smtClean="0"/>
              <a:t>Anticipating conducting additional webinars for HBCUs related to contracting</a:t>
            </a:r>
          </a:p>
          <a:p>
            <a:r>
              <a:rPr lang="en-US" sz="2000" dirty="0" smtClean="0"/>
              <a:t>Annual HBCU Symposium – March 9, 2016</a:t>
            </a:r>
          </a:p>
          <a:p>
            <a:r>
              <a:rPr lang="en-US" sz="2000" dirty="0" smtClean="0"/>
              <a:t>Anticipating the development of a NIH HBCU technical assistance and info structure support program  </a:t>
            </a:r>
          </a:p>
          <a:p>
            <a:endParaRPr lang="en-US" dirty="0"/>
          </a:p>
        </p:txBody>
      </p:sp>
      <p:sp>
        <p:nvSpPr>
          <p:cNvPr id="3" name="Title 2"/>
          <p:cNvSpPr>
            <a:spLocks noGrp="1"/>
          </p:cNvSpPr>
          <p:nvPr>
            <p:ph type="title"/>
          </p:nvPr>
        </p:nvSpPr>
        <p:spPr>
          <a:xfrm>
            <a:off x="457200" y="882650"/>
            <a:ext cx="8229600" cy="1098550"/>
          </a:xfrm>
        </p:spPr>
        <p:txBody>
          <a:bodyPr/>
          <a:lstStyle/>
          <a:p>
            <a:r>
              <a:rPr lang="en-US" dirty="0" smtClean="0"/>
              <a:t>NIH Office of Small Business Programs</a:t>
            </a:r>
            <a:endParaRPr lang="en-US" dirty="0"/>
          </a:p>
        </p:txBody>
      </p:sp>
      <p:sp>
        <p:nvSpPr>
          <p:cNvPr id="4" name="Slide Number Placeholder 3"/>
          <p:cNvSpPr>
            <a:spLocks noGrp="1"/>
          </p:cNvSpPr>
          <p:nvPr>
            <p:ph type="sldNum" sz="quarter" idx="12"/>
          </p:nvPr>
        </p:nvSpPr>
        <p:spPr/>
        <p:txBody>
          <a:bodyPr/>
          <a:lstStyle/>
          <a:p>
            <a:pPr>
              <a:defRPr/>
            </a:pPr>
            <a:fld id="{07C7433A-F312-4462-8114-7C34CF2FD677}" type="slidenum">
              <a:rPr lang="en-US" altLang="en-US" smtClean="0"/>
              <a:pPr>
                <a:defRPr/>
              </a:pPr>
              <a:t>34</a:t>
            </a:fld>
            <a:endParaRPr lang="en-US" altLang="en-US" dirty="0"/>
          </a:p>
        </p:txBody>
      </p:sp>
    </p:spTree>
    <p:extLst>
      <p:ext uri="{BB962C8B-B14F-4D97-AF65-F5344CB8AC3E}">
        <p14:creationId xmlns:p14="http://schemas.microsoft.com/office/powerpoint/2010/main" val="304640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lnSpcReduction="10000"/>
          </a:bodyPr>
          <a:lstStyle/>
          <a:p>
            <a:pPr algn="l"/>
            <a:endParaRPr lang="en-US" sz="2000" b="1" i="0" dirty="0" smtClean="0">
              <a:solidFill>
                <a:schemeClr val="tx1"/>
              </a:solidFill>
              <a:cs typeface="Arial" panose="020B0604020202020204" pitchFamily="34" charset="0"/>
            </a:endParaRPr>
          </a:p>
          <a:p>
            <a:pPr algn="l"/>
            <a:endParaRPr lang="en-US" sz="2000" b="1" i="0" dirty="0">
              <a:solidFill>
                <a:schemeClr val="tx1"/>
              </a:solidFill>
              <a:cs typeface="Arial" panose="020B0604020202020204" pitchFamily="34" charset="0"/>
            </a:endParaRPr>
          </a:p>
          <a:p>
            <a:r>
              <a:rPr lang="en-US" sz="4400" b="1" i="0" dirty="0" smtClean="0">
                <a:solidFill>
                  <a:schemeClr val="tx1"/>
                </a:solidFill>
                <a:cs typeface="Arial" panose="020B0604020202020204" pitchFamily="34" charset="0"/>
              </a:rPr>
              <a:t>SAVE THE DATE</a:t>
            </a:r>
            <a:endParaRPr lang="en-US" sz="4400" b="1" i="0" dirty="0">
              <a:solidFill>
                <a:schemeClr val="tx1"/>
              </a:solidFill>
              <a:cs typeface="Arial" panose="020B0604020202020204" pitchFamily="34" charset="0"/>
            </a:endParaRPr>
          </a:p>
          <a:p>
            <a:r>
              <a:rPr lang="en-US" sz="3200" b="1" i="0" dirty="0" smtClean="0">
                <a:solidFill>
                  <a:schemeClr val="tx1"/>
                </a:solidFill>
                <a:cs typeface="Arial" panose="020B0604020202020204" pitchFamily="34" charset="0"/>
              </a:rPr>
              <a:t>March 9, 2016</a:t>
            </a:r>
          </a:p>
          <a:p>
            <a:r>
              <a:rPr lang="en-US" sz="2800" b="1" i="0" dirty="0" smtClean="0">
                <a:solidFill>
                  <a:schemeClr val="tx1"/>
                </a:solidFill>
                <a:cs typeface="Arial" panose="020B0604020202020204" pitchFamily="34" charset="0"/>
              </a:rPr>
              <a:t>NIH Path to Sustainability for HBCUs Symposium</a:t>
            </a:r>
          </a:p>
          <a:p>
            <a:r>
              <a:rPr lang="en-US" sz="2000" b="1" i="0" dirty="0">
                <a:solidFill>
                  <a:schemeClr val="tx1"/>
                </a:solidFill>
                <a:cs typeface="Arial" panose="020B0604020202020204" pitchFamily="34" charset="0"/>
              </a:rPr>
              <a:t> </a:t>
            </a:r>
            <a:r>
              <a:rPr lang="en-US" sz="2000" b="1" i="0" dirty="0" smtClean="0">
                <a:solidFill>
                  <a:schemeClr val="tx1"/>
                </a:solidFill>
                <a:cs typeface="Arial" panose="020B0604020202020204" pitchFamily="34" charset="0"/>
              </a:rPr>
              <a:t>       </a:t>
            </a:r>
            <a:r>
              <a:rPr lang="en-US" sz="2000" b="1" i="0" dirty="0" smtClean="0">
                <a:solidFill>
                  <a:schemeClr val="tx1"/>
                </a:solidFill>
                <a:cs typeface="Arial" panose="020B0604020202020204" pitchFamily="34" charset="0"/>
                <a:hlinkClick r:id="rId3"/>
              </a:rPr>
              <a:t>www.fbo.gov</a:t>
            </a:r>
            <a:r>
              <a:rPr lang="en-US" sz="2000" b="1" i="0" dirty="0" smtClean="0">
                <a:solidFill>
                  <a:schemeClr val="tx1"/>
                </a:solidFill>
                <a:cs typeface="Arial" panose="020B0604020202020204" pitchFamily="34" charset="0"/>
              </a:rPr>
              <a:t> – Solicitation Number - </a:t>
            </a:r>
            <a:r>
              <a:rPr lang="en-US" sz="2000" i="0" dirty="0" smtClean="0">
                <a:solidFill>
                  <a:schemeClr val="tx1"/>
                </a:solidFill>
              </a:rPr>
              <a:t>NIH_HBCU_SYMPOSIUM</a:t>
            </a:r>
          </a:p>
          <a:p>
            <a:endParaRPr lang="en-US" sz="2000" i="0" dirty="0">
              <a:solidFill>
                <a:schemeClr val="tx1"/>
              </a:solidFill>
            </a:endParaRPr>
          </a:p>
          <a:p>
            <a:r>
              <a:rPr lang="en-US" sz="2000" i="0" dirty="0" smtClean="0">
                <a:solidFill>
                  <a:schemeClr val="tx1"/>
                </a:solidFill>
              </a:rPr>
              <a:t>For more information email </a:t>
            </a:r>
            <a:r>
              <a:rPr lang="en-US" sz="2000" i="0" dirty="0" smtClean="0">
                <a:solidFill>
                  <a:schemeClr val="tx1"/>
                </a:solidFill>
                <a:hlinkClick r:id="rId4"/>
              </a:rPr>
              <a:t>NIHSmallBusiness@mail.nih.gov</a:t>
            </a:r>
            <a:endParaRPr lang="en-US" sz="2000" i="0" dirty="0" smtClean="0">
              <a:solidFill>
                <a:schemeClr val="tx1"/>
              </a:solidFill>
            </a:endParaRPr>
          </a:p>
          <a:p>
            <a:endParaRPr lang="en-US" sz="2000" i="0" dirty="0" smtClean="0">
              <a:solidFill>
                <a:schemeClr val="tx1"/>
              </a:solidFill>
            </a:endParaRPr>
          </a:p>
          <a:p>
            <a:endParaRPr lang="en-US" sz="2000" i="0" dirty="0" smtClean="0">
              <a:solidFill>
                <a:schemeClr val="tx1"/>
              </a:solidFill>
            </a:endParaRPr>
          </a:p>
          <a:p>
            <a:pPr algn="l"/>
            <a:endParaRPr lang="en-US" sz="2000" i="0" dirty="0">
              <a:solidFill>
                <a:schemeClr val="tx1"/>
              </a:solidFill>
            </a:endParaRPr>
          </a:p>
          <a:p>
            <a:pPr algn="l"/>
            <a:r>
              <a:rPr lang="en-US" sz="2000" i="0" dirty="0" smtClean="0">
                <a:solidFill>
                  <a:schemeClr val="tx1"/>
                </a:solidFill>
              </a:rPr>
              <a:t> </a:t>
            </a:r>
            <a:endParaRPr lang="en-US" sz="2000" b="1" i="0" dirty="0" smtClean="0">
              <a:solidFill>
                <a:schemeClr val="tx1"/>
              </a:solidFill>
              <a:cs typeface="Arial" panose="020B0604020202020204" pitchFamily="34" charset="0"/>
            </a:endParaRPr>
          </a:p>
        </p:txBody>
      </p:sp>
    </p:spTree>
    <p:extLst>
      <p:ext uri="{BB962C8B-B14F-4D97-AF65-F5344CB8AC3E}">
        <p14:creationId xmlns:p14="http://schemas.microsoft.com/office/powerpoint/2010/main" val="3074674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latin typeface="Trebuchet MS" panose="020B0603020202020204" pitchFamily="34" charset="0"/>
              </a:rPr>
              <a:t>H</a:t>
            </a:r>
            <a:r>
              <a:rPr lang="en-US" dirty="0" smtClean="0">
                <a:latin typeface="Trebuchet MS" panose="020B0603020202020204" pitchFamily="34" charset="0"/>
              </a:rPr>
              <a:t>ow to obtain funding through the Department of Health and Human Services</a:t>
            </a:r>
          </a:p>
          <a:p>
            <a:pPr marL="0" indent="0" algn="ctr">
              <a:buNone/>
            </a:pPr>
            <a:endParaRPr lang="en-US" dirty="0" smtClean="0">
              <a:latin typeface="Trebuchet MS" panose="020B0603020202020204" pitchFamily="34" charset="0"/>
            </a:endParaRPr>
          </a:p>
          <a:p>
            <a:pPr marL="0" indent="0" algn="ctr">
              <a:buNone/>
            </a:pPr>
            <a:r>
              <a:rPr lang="en-US" u="sng" dirty="0">
                <a:latin typeface="Trebuchet MS" panose="020B0603020202020204" pitchFamily="34" charset="0"/>
                <a:hlinkClick r:id="rId2"/>
              </a:rPr>
              <a:t>http://sites.ed.gov/whhbcu/2015/10/27/how-hbcus-can-get-federal-sponsorship-from-the-united-states-department-of-health-human-services/</a:t>
            </a:r>
            <a:r>
              <a:rPr lang="en-US" dirty="0">
                <a:latin typeface="Trebuchet MS" panose="020B0603020202020204" pitchFamily="34" charset="0"/>
              </a:rPr>
              <a:t> </a:t>
            </a:r>
          </a:p>
          <a:p>
            <a:pPr marL="0" indent="0">
              <a:buNone/>
            </a:pPr>
            <a:endParaRPr lang="en-US" dirty="0">
              <a:latin typeface="Trebuchet MS" panose="020B0603020202020204" pitchFamily="34" charset="0"/>
            </a:endParaRPr>
          </a:p>
        </p:txBody>
      </p:sp>
      <p:sp>
        <p:nvSpPr>
          <p:cNvPr id="3" name="Title 2"/>
          <p:cNvSpPr>
            <a:spLocks noGrp="1"/>
          </p:cNvSpPr>
          <p:nvPr>
            <p:ph type="title"/>
          </p:nvPr>
        </p:nvSpPr>
        <p:spPr/>
        <p:txBody>
          <a:bodyPr/>
          <a:lstStyle/>
          <a:p>
            <a:r>
              <a:rPr lang="en-US" dirty="0" smtClean="0">
                <a:latin typeface="Trebuchet MS" panose="020B0603020202020204" pitchFamily="34" charset="0"/>
              </a:rPr>
              <a:t>Additional Resources </a:t>
            </a: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pPr>
              <a:defRPr/>
            </a:pPr>
            <a:fld id="{07C7433A-F312-4462-8114-7C34CF2FD677}" type="slidenum">
              <a:rPr lang="en-US" altLang="en-US" smtClean="0"/>
              <a:pPr>
                <a:defRPr/>
              </a:pPr>
              <a:t>36</a:t>
            </a:fld>
            <a:endParaRPr lang="en-US" altLang="en-US" dirty="0"/>
          </a:p>
        </p:txBody>
      </p:sp>
    </p:spTree>
    <p:extLst>
      <p:ext uri="{BB962C8B-B14F-4D97-AF65-F5344CB8AC3E}">
        <p14:creationId xmlns:p14="http://schemas.microsoft.com/office/powerpoint/2010/main" val="4124026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fontScale="55000" lnSpcReduction="20000"/>
          </a:bodyPr>
          <a:lstStyle/>
          <a:p>
            <a:endParaRPr lang="en-US" sz="3200" b="1" i="0" u="sng" dirty="0">
              <a:solidFill>
                <a:schemeClr val="tx1"/>
              </a:solidFill>
              <a:cs typeface="Arial" panose="020B0604020202020204" pitchFamily="34" charset="0"/>
            </a:endParaRPr>
          </a:p>
          <a:p>
            <a:pPr>
              <a:spcBef>
                <a:spcPts val="0"/>
              </a:spcBef>
            </a:pPr>
            <a:endParaRPr lang="en-US" sz="8600" i="0" dirty="0" smtClean="0">
              <a:solidFill>
                <a:schemeClr val="tx1"/>
              </a:solidFill>
              <a:latin typeface="Trebuchet MS" panose="020B0603020202020204" pitchFamily="34" charset="0"/>
              <a:cs typeface="Arial" panose="020B0604020202020204" pitchFamily="34" charset="0"/>
            </a:endParaRPr>
          </a:p>
          <a:p>
            <a:pPr>
              <a:spcBef>
                <a:spcPts val="0"/>
              </a:spcBef>
            </a:pPr>
            <a:r>
              <a:rPr lang="en-US" sz="9800" i="0" dirty="0" smtClean="0">
                <a:solidFill>
                  <a:schemeClr val="tx1"/>
                </a:solidFill>
                <a:latin typeface="Trebuchet MS" panose="020B0603020202020204" pitchFamily="34" charset="0"/>
                <a:cs typeface="Arial" panose="020B0604020202020204" pitchFamily="34" charset="0"/>
              </a:rPr>
              <a:t>Closing Remarks</a:t>
            </a:r>
            <a:endParaRPr lang="en-US" sz="9800" i="0" dirty="0">
              <a:solidFill>
                <a:schemeClr val="tx1"/>
              </a:solidFill>
              <a:latin typeface="Trebuchet MS" panose="020B0603020202020204" pitchFamily="34" charset="0"/>
              <a:cs typeface="Arial" panose="020B0604020202020204" pitchFamily="34" charset="0"/>
            </a:endParaRPr>
          </a:p>
          <a:p>
            <a:pPr>
              <a:spcBef>
                <a:spcPts val="0"/>
              </a:spcBef>
            </a:pPr>
            <a:endParaRPr lang="en-US" sz="8800" i="0" dirty="0" smtClean="0">
              <a:solidFill>
                <a:schemeClr val="tx1"/>
              </a:solidFill>
              <a:latin typeface="Trebuchet MS" panose="020B0603020202020204" pitchFamily="34" charset="0"/>
              <a:cs typeface="Arial" panose="020B0604020202020204" pitchFamily="34" charset="0"/>
            </a:endParaRPr>
          </a:p>
          <a:p>
            <a:pPr>
              <a:spcBef>
                <a:spcPts val="0"/>
              </a:spcBef>
            </a:pPr>
            <a:endParaRPr lang="en-US" sz="8800" i="0" dirty="0">
              <a:solidFill>
                <a:schemeClr val="tx1"/>
              </a:solidFill>
              <a:latin typeface="Trebuchet MS" panose="020B0603020202020204" pitchFamily="34" charset="0"/>
              <a:cs typeface="Arial" panose="020B0604020202020204" pitchFamily="34" charset="0"/>
            </a:endParaRPr>
          </a:p>
          <a:p>
            <a:pPr>
              <a:spcBef>
                <a:spcPts val="0"/>
              </a:spcBef>
            </a:pPr>
            <a:r>
              <a:rPr lang="en-US" sz="7000" i="0" dirty="0">
                <a:solidFill>
                  <a:schemeClr val="tx1"/>
                </a:solidFill>
                <a:latin typeface="Trebuchet MS" panose="020B0603020202020204" pitchFamily="34" charset="0"/>
                <a:cs typeface="Arial" panose="020B0604020202020204" pitchFamily="34" charset="0"/>
              </a:rPr>
              <a:t>Ms. Sedika Franklin</a:t>
            </a:r>
          </a:p>
          <a:p>
            <a:r>
              <a:rPr lang="en-US" sz="3800" i="0" dirty="0">
                <a:solidFill>
                  <a:schemeClr val="tx1"/>
                </a:solidFill>
                <a:latin typeface="Trebuchet MS" panose="020B0603020202020204" pitchFamily="34" charset="0"/>
              </a:rPr>
              <a:t>Associate Director, White House Initiative on HBCU</a:t>
            </a:r>
          </a:p>
          <a:p>
            <a:r>
              <a:rPr lang="en-US" sz="3800" i="0" dirty="0">
                <a:solidFill>
                  <a:schemeClr val="tx1"/>
                </a:solidFill>
                <a:latin typeface="Trebuchet MS" panose="020B0603020202020204" pitchFamily="34" charset="0"/>
              </a:rPr>
              <a:t> </a:t>
            </a:r>
          </a:p>
          <a:p>
            <a:pPr>
              <a:spcBef>
                <a:spcPts val="0"/>
              </a:spcBef>
            </a:pPr>
            <a:endParaRPr lang="en-US" sz="5400" b="1" i="0" dirty="0" smtClean="0">
              <a:solidFill>
                <a:schemeClr val="tx1"/>
              </a:solidFill>
              <a:latin typeface="Trebuchet MS" panose="020B0603020202020204" pitchFamily="34" charset="0"/>
              <a:cs typeface="Arial" panose="020B0604020202020204" pitchFamily="34" charset="0"/>
            </a:endParaRPr>
          </a:p>
          <a:p>
            <a:endParaRPr lang="en-US" sz="4400" b="1" dirty="0">
              <a:solidFill>
                <a:schemeClr val="tx1"/>
              </a:solidFill>
              <a:latin typeface="Trebuchet MS" panose="020B0603020202020204" pitchFamily="34" charset="0"/>
              <a:cs typeface="Arial" panose="020B0604020202020204" pitchFamily="34" charset="0"/>
            </a:endParaRPr>
          </a:p>
          <a:p>
            <a:r>
              <a:rPr lang="en-US" sz="4400" i="0" dirty="0">
                <a:solidFill>
                  <a:schemeClr val="tx1"/>
                </a:solidFill>
                <a:latin typeface="Trebuchet MS" panose="020B0603020202020204" pitchFamily="34" charset="0"/>
                <a:cs typeface="Arial" panose="020B0604020202020204" pitchFamily="34" charset="0"/>
              </a:rPr>
              <a:t> </a:t>
            </a:r>
            <a:endParaRPr lang="en-US" i="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017548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a:bodyPr>
          <a:lstStyle/>
          <a:p>
            <a:r>
              <a:rPr lang="en-US" sz="3200" b="1" i="0" dirty="0" smtClean="0">
                <a:solidFill>
                  <a:schemeClr val="tx1"/>
                </a:solidFill>
                <a:latin typeface="Trebuchet MS" panose="020B0603020202020204" pitchFamily="34" charset="0"/>
              </a:rPr>
              <a:t>THANK YOU FOR ATTENDING THE</a:t>
            </a:r>
            <a:endParaRPr lang="en-US" sz="3200" b="1" i="0" dirty="0">
              <a:solidFill>
                <a:schemeClr val="tx1"/>
              </a:solidFill>
              <a:latin typeface="Trebuchet MS" panose="020B0603020202020204" pitchFamily="34" charset="0"/>
            </a:endParaRPr>
          </a:p>
          <a:p>
            <a:r>
              <a:rPr lang="en-US" sz="3200" b="1" i="0" dirty="0">
                <a:solidFill>
                  <a:schemeClr val="tx1"/>
                </a:solidFill>
                <a:latin typeface="Trebuchet MS" panose="020B0603020202020204" pitchFamily="34" charset="0"/>
              </a:rPr>
              <a:t>WHITE HOUSE INITIATIVE ON HISTORICALLY BLACK COLLEGES AND UNIVERSITIES (HBCU) WEBINAR</a:t>
            </a:r>
          </a:p>
          <a:p>
            <a:endParaRPr lang="en-US" sz="3200" b="1" i="0" dirty="0" smtClean="0">
              <a:solidFill>
                <a:schemeClr val="tx1"/>
              </a:solidFill>
              <a:latin typeface="Trebuchet MS" panose="020B0603020202020204" pitchFamily="34" charset="0"/>
            </a:endParaRPr>
          </a:p>
          <a:p>
            <a:r>
              <a:rPr lang="en-US" sz="3200" b="1" i="0" dirty="0" smtClean="0">
                <a:solidFill>
                  <a:schemeClr val="tx1"/>
                </a:solidFill>
                <a:latin typeface="Trebuchet MS" panose="020B0603020202020204" pitchFamily="34" charset="0"/>
              </a:rPr>
              <a:t>PRESENTED </a:t>
            </a:r>
            <a:r>
              <a:rPr lang="en-US" sz="3200" b="1" i="0" dirty="0">
                <a:solidFill>
                  <a:schemeClr val="tx1"/>
                </a:solidFill>
                <a:latin typeface="Trebuchet MS" panose="020B0603020202020204" pitchFamily="34" charset="0"/>
              </a:rPr>
              <a:t>BY </a:t>
            </a:r>
            <a:endParaRPr lang="en-US" sz="3200" b="1" i="0" dirty="0" smtClean="0">
              <a:solidFill>
                <a:schemeClr val="tx1"/>
              </a:solidFill>
              <a:latin typeface="Trebuchet MS" panose="020B0603020202020204" pitchFamily="34" charset="0"/>
            </a:endParaRPr>
          </a:p>
          <a:p>
            <a:r>
              <a:rPr lang="en-US" sz="3200" b="1" i="0" dirty="0" smtClean="0">
                <a:solidFill>
                  <a:schemeClr val="tx1"/>
                </a:solidFill>
                <a:latin typeface="Trebuchet MS" panose="020B0603020202020204" pitchFamily="34" charset="0"/>
              </a:rPr>
              <a:t>THE </a:t>
            </a:r>
            <a:r>
              <a:rPr lang="en-US" sz="3200" b="1" i="0" dirty="0">
                <a:solidFill>
                  <a:schemeClr val="tx1"/>
                </a:solidFill>
                <a:latin typeface="Trebuchet MS" panose="020B0603020202020204" pitchFamily="34" charset="0"/>
              </a:rPr>
              <a:t>NATIONAL INSTITUTES OF </a:t>
            </a:r>
            <a:r>
              <a:rPr lang="en-US" sz="3200" b="1" i="0" dirty="0" smtClean="0">
                <a:solidFill>
                  <a:schemeClr val="tx1"/>
                </a:solidFill>
                <a:latin typeface="Trebuchet MS" panose="020B0603020202020204" pitchFamily="34" charset="0"/>
              </a:rPr>
              <a:t>HEALTH (NIH)</a:t>
            </a:r>
          </a:p>
          <a:p>
            <a:endParaRPr lang="en-US" sz="3200" b="1" i="0" dirty="0">
              <a:solidFill>
                <a:schemeClr val="tx1"/>
              </a:solidFill>
              <a:latin typeface="Trebuchet MS" panose="020B0603020202020204" pitchFamily="34" charset="0"/>
            </a:endParaRPr>
          </a:p>
          <a:p>
            <a:r>
              <a:rPr lang="en-US" sz="3200" b="1" i="0" dirty="0" smtClean="0">
                <a:solidFill>
                  <a:schemeClr val="tx1"/>
                </a:solidFill>
                <a:latin typeface="Trebuchet MS" panose="020B0603020202020204" pitchFamily="34" charset="0"/>
              </a:rPr>
              <a:t>FEBRUARY 25, 2016</a:t>
            </a:r>
            <a:endParaRPr lang="en-US" sz="3200" b="1" i="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06622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85925"/>
            <a:ext cx="7772400" cy="1200150"/>
          </a:xfrm>
        </p:spPr>
        <p:txBody>
          <a:bodyPr/>
          <a:lstStyle/>
          <a:p>
            <a:pPr>
              <a:defRPr/>
            </a:pPr>
            <a:r>
              <a:rPr lang="en-US" altLang="en-US" dirty="0" smtClean="0">
                <a:solidFill>
                  <a:srgbClr val="7030A0"/>
                </a:solidFill>
                <a:ea typeface="+mj-ea"/>
              </a:rPr>
              <a:t> </a:t>
            </a:r>
            <a:br>
              <a:rPr lang="en-US" altLang="en-US" dirty="0" smtClean="0">
                <a:solidFill>
                  <a:srgbClr val="7030A0"/>
                </a:solidFill>
                <a:ea typeface="+mj-ea"/>
              </a:rPr>
            </a:br>
            <a:endParaRPr lang="en-US" altLang="en-US" dirty="0" smtClean="0">
              <a:solidFill>
                <a:srgbClr val="7030A0"/>
              </a:solidFill>
              <a:latin typeface="+mn-lt"/>
              <a:ea typeface="+mj-ea"/>
              <a:cs typeface="Arial" charset="0"/>
            </a:endParaRPr>
          </a:p>
        </p:txBody>
      </p:sp>
      <p:sp>
        <p:nvSpPr>
          <p:cNvPr id="11268" name="Text Placeholder 7"/>
          <p:cNvSpPr>
            <a:spLocks noGrp="1"/>
          </p:cNvSpPr>
          <p:nvPr>
            <p:ph type="body" sz="quarter" idx="13"/>
          </p:nvPr>
        </p:nvSpPr>
        <p:spPr>
          <a:xfrm>
            <a:off x="228600" y="1219200"/>
            <a:ext cx="8686800" cy="5181600"/>
          </a:xfrm>
        </p:spPr>
        <p:txBody>
          <a:bodyPr>
            <a:normAutofit lnSpcReduction="10000"/>
          </a:bodyPr>
          <a:lstStyle/>
          <a:p>
            <a:endParaRPr lang="en-US" sz="3200" b="1" i="0" u="sng" dirty="0">
              <a:solidFill>
                <a:schemeClr val="tx1"/>
              </a:solidFill>
              <a:cs typeface="Arial" panose="020B0604020202020204" pitchFamily="34" charset="0"/>
            </a:endParaRPr>
          </a:p>
          <a:p>
            <a:pPr>
              <a:spcBef>
                <a:spcPts val="0"/>
              </a:spcBef>
            </a:pPr>
            <a:endParaRPr lang="en-US" sz="5400" b="1" i="0" dirty="0" smtClean="0">
              <a:solidFill>
                <a:schemeClr val="tx1"/>
              </a:solidFill>
              <a:latin typeface="Trebuchet MS" panose="020B0603020202020204" pitchFamily="34" charset="0"/>
              <a:cs typeface="Arial" panose="020B0604020202020204" pitchFamily="34" charset="0"/>
            </a:endParaRPr>
          </a:p>
          <a:p>
            <a:pPr>
              <a:spcBef>
                <a:spcPts val="0"/>
              </a:spcBef>
            </a:pPr>
            <a:r>
              <a:rPr lang="en-US" sz="5400" b="1" i="0" dirty="0" smtClean="0">
                <a:solidFill>
                  <a:schemeClr val="tx1"/>
                </a:solidFill>
                <a:latin typeface="Trebuchet MS" panose="020B0603020202020204" pitchFamily="34" charset="0"/>
                <a:cs typeface="Arial" panose="020B0604020202020204" pitchFamily="34" charset="0"/>
              </a:rPr>
              <a:t>Opening Remarks</a:t>
            </a:r>
          </a:p>
          <a:p>
            <a:pPr>
              <a:spcBef>
                <a:spcPts val="0"/>
              </a:spcBef>
            </a:pPr>
            <a:endParaRPr lang="en-US" sz="5400" b="1" i="0" dirty="0" smtClean="0">
              <a:solidFill>
                <a:schemeClr val="tx1"/>
              </a:solidFill>
              <a:latin typeface="Trebuchet MS" panose="020B0603020202020204" pitchFamily="34" charset="0"/>
              <a:cs typeface="Arial" panose="020B0604020202020204" pitchFamily="34" charset="0"/>
            </a:endParaRPr>
          </a:p>
          <a:p>
            <a:pPr>
              <a:lnSpc>
                <a:spcPct val="110000"/>
              </a:lnSpc>
              <a:spcBef>
                <a:spcPts val="0"/>
              </a:spcBef>
            </a:pPr>
            <a:r>
              <a:rPr lang="en-US" sz="4400" i="0" dirty="0" smtClean="0">
                <a:solidFill>
                  <a:schemeClr val="tx1"/>
                </a:solidFill>
                <a:latin typeface="Trebuchet MS" panose="020B0603020202020204" pitchFamily="34" charset="0"/>
                <a:cs typeface="Arial" panose="020B0604020202020204" pitchFamily="34" charset="0"/>
              </a:rPr>
              <a:t>Ms. </a:t>
            </a:r>
            <a:r>
              <a:rPr lang="en-US" sz="4400" i="0" dirty="0" smtClean="0">
                <a:solidFill>
                  <a:schemeClr val="tx1"/>
                </a:solidFill>
                <a:latin typeface="Trebuchet MS" panose="020B0603020202020204" pitchFamily="34" charset="0"/>
              </a:rPr>
              <a:t>Diane </a:t>
            </a:r>
            <a:r>
              <a:rPr lang="en-US" sz="4400" i="0" dirty="0">
                <a:solidFill>
                  <a:schemeClr val="tx1"/>
                </a:solidFill>
                <a:latin typeface="Trebuchet MS" panose="020B0603020202020204" pitchFamily="34" charset="0"/>
              </a:rPr>
              <a:t>J. Frasier</a:t>
            </a:r>
          </a:p>
          <a:p>
            <a:r>
              <a:rPr lang="en-US" i="0" dirty="0">
                <a:solidFill>
                  <a:schemeClr val="tx1"/>
                </a:solidFill>
                <a:latin typeface="Trebuchet MS" panose="020B0603020202020204" pitchFamily="34" charset="0"/>
              </a:rPr>
              <a:t>Head of the Contracting Activity</a:t>
            </a:r>
          </a:p>
          <a:p>
            <a:r>
              <a:rPr lang="en-US" i="0" dirty="0">
                <a:solidFill>
                  <a:schemeClr val="tx1"/>
                </a:solidFill>
                <a:latin typeface="Trebuchet MS" panose="020B0603020202020204" pitchFamily="34" charset="0"/>
              </a:rPr>
              <a:t>Director, Office of Acquisition and Logistics </a:t>
            </a:r>
            <a:r>
              <a:rPr lang="en-US" i="0" dirty="0" smtClean="0">
                <a:solidFill>
                  <a:schemeClr val="tx1"/>
                </a:solidFill>
                <a:latin typeface="Trebuchet MS" panose="020B0603020202020204" pitchFamily="34" charset="0"/>
              </a:rPr>
              <a:t>Management, NIH</a:t>
            </a:r>
            <a:endParaRPr lang="en-US" i="0" dirty="0">
              <a:solidFill>
                <a:schemeClr val="tx1"/>
              </a:solidFill>
              <a:latin typeface="Trebuchet MS" panose="020B0603020202020204" pitchFamily="34" charset="0"/>
            </a:endParaRPr>
          </a:p>
          <a:p>
            <a:r>
              <a:rPr lang="en-US" sz="4400" i="0" dirty="0">
                <a:solidFill>
                  <a:schemeClr val="tx1"/>
                </a:solidFill>
                <a:latin typeface="Trebuchet MS" panose="020B0603020202020204" pitchFamily="34" charset="0"/>
              </a:rPr>
              <a:t> </a:t>
            </a:r>
          </a:p>
          <a:p>
            <a:endParaRPr lang="en-US" sz="3200" b="1" i="0" dirty="0">
              <a:solidFill>
                <a:schemeClr val="tx1"/>
              </a:solidFill>
            </a:endParaRPr>
          </a:p>
        </p:txBody>
      </p:sp>
    </p:spTree>
    <p:extLst>
      <p:ext uri="{BB962C8B-B14F-4D97-AF65-F5344CB8AC3E}">
        <p14:creationId xmlns:p14="http://schemas.microsoft.com/office/powerpoint/2010/main" val="691265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Welcome to the National Institutes of Health 1</a:t>
            </a:r>
            <a:r>
              <a:rPr lang="en-US" baseline="30000" dirty="0" smtClean="0"/>
              <a:t>st</a:t>
            </a:r>
            <a:r>
              <a:rPr lang="en-US" dirty="0" smtClean="0"/>
              <a:t> Historically Black College and Universities – Webinar on the SBIR/STTR Program, Contracting Opportunities and Upcoming HBCU Events.</a:t>
            </a:r>
          </a:p>
          <a:p>
            <a:r>
              <a:rPr lang="en-US" dirty="0" smtClean="0"/>
              <a:t>Currently the NIH has 21 contracts and purchase orders with HBCUs equaling $2.6 million dollars.  We would like to increase funding to HBCUs in the Biomedical Research contracting area.  </a:t>
            </a:r>
            <a:endParaRPr lang="en-US" dirty="0"/>
          </a:p>
        </p:txBody>
      </p:sp>
      <p:sp>
        <p:nvSpPr>
          <p:cNvPr id="3" name="Title 2"/>
          <p:cNvSpPr>
            <a:spLocks noGrp="1"/>
          </p:cNvSpPr>
          <p:nvPr>
            <p:ph type="title"/>
          </p:nvPr>
        </p:nvSpPr>
        <p:spPr/>
        <p:txBody>
          <a:bodyPr/>
          <a:lstStyle/>
          <a:p>
            <a:r>
              <a:rPr lang="en-US" dirty="0" smtClean="0"/>
              <a:t>The National Institutes of Health</a:t>
            </a:r>
            <a:endParaRPr lang="en-US" dirty="0"/>
          </a:p>
        </p:txBody>
      </p:sp>
      <p:sp>
        <p:nvSpPr>
          <p:cNvPr id="4" name="Slide Number Placeholder 3"/>
          <p:cNvSpPr>
            <a:spLocks noGrp="1"/>
          </p:cNvSpPr>
          <p:nvPr>
            <p:ph type="sldNum" sz="quarter" idx="12"/>
          </p:nvPr>
        </p:nvSpPr>
        <p:spPr/>
        <p:txBody>
          <a:bodyPr/>
          <a:lstStyle/>
          <a:p>
            <a:pPr>
              <a:defRPr/>
            </a:pPr>
            <a:fld id="{07C7433A-F312-4462-8114-7C34CF2FD677}" type="slidenum">
              <a:rPr lang="en-US" altLang="en-US" smtClean="0"/>
              <a:pPr>
                <a:defRPr/>
              </a:pPr>
              <a:t>5</a:t>
            </a:fld>
            <a:endParaRPr lang="en-US" altLang="en-US" dirty="0"/>
          </a:p>
        </p:txBody>
      </p:sp>
    </p:spTree>
    <p:extLst>
      <p:ext uri="{BB962C8B-B14F-4D97-AF65-F5344CB8AC3E}">
        <p14:creationId xmlns:p14="http://schemas.microsoft.com/office/powerpoint/2010/main" val="20845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6696075" cy="1524000"/>
          </a:xfrm>
          <a:prstGeom prst="rect">
            <a:avLst/>
          </a:prstGeom>
          <a:noFill/>
          <a:extLst>
            <a:ext uri="{909E8E84-426E-40DD-AFC4-6F175D3DCCD1}">
              <a14:hiddenFill xmlns:a14="http://schemas.microsoft.com/office/drawing/2010/main">
                <a:solidFill>
                  <a:srgbClr val="FFFFFF"/>
                </a:solidFill>
              </a14:hiddenFill>
            </a:ext>
          </a:extLst>
        </p:spPr>
      </p:pic>
      <p:sp>
        <p:nvSpPr>
          <p:cNvPr id="62470" name="Rectangle 6"/>
          <p:cNvSpPr>
            <a:spLocks noGrp="1" noChangeArrowheads="1"/>
          </p:cNvSpPr>
          <p:nvPr>
            <p:ph type="ctrTitle"/>
          </p:nvPr>
        </p:nvSpPr>
        <p:spPr>
          <a:xfrm>
            <a:off x="152400" y="2590800"/>
            <a:ext cx="8753475" cy="914400"/>
          </a:xfrm>
        </p:spPr>
        <p:txBody>
          <a:bodyPr/>
          <a:lstStyle/>
          <a:p>
            <a:pPr algn="ctr">
              <a:spcAft>
                <a:spcPct val="5000"/>
              </a:spcAft>
            </a:pPr>
            <a:r>
              <a:rPr lang="en-US" sz="3600" dirty="0" smtClean="0">
                <a:solidFill>
                  <a:srgbClr val="013972"/>
                </a:solidFill>
              </a:rPr>
              <a:t>Overview of the </a:t>
            </a:r>
            <a:br>
              <a:rPr lang="en-US" sz="3600" dirty="0" smtClean="0">
                <a:solidFill>
                  <a:srgbClr val="013972"/>
                </a:solidFill>
              </a:rPr>
            </a:br>
            <a:r>
              <a:rPr lang="en-US" sz="3600" dirty="0" smtClean="0">
                <a:solidFill>
                  <a:srgbClr val="013972"/>
                </a:solidFill>
              </a:rPr>
              <a:t>HHS </a:t>
            </a:r>
            <a:r>
              <a:rPr lang="en-US" sz="3600" dirty="0">
                <a:solidFill>
                  <a:srgbClr val="013972"/>
                </a:solidFill>
              </a:rPr>
              <a:t>SBIR/STTR </a:t>
            </a:r>
            <a:r>
              <a:rPr lang="en-US" sz="3600" dirty="0" smtClean="0">
                <a:solidFill>
                  <a:srgbClr val="013972"/>
                </a:solidFill>
              </a:rPr>
              <a:t>Program</a:t>
            </a:r>
            <a:endParaRPr lang="en-US" sz="3600" i="1" dirty="0">
              <a:solidFill>
                <a:schemeClr val="accent2"/>
              </a:solidFill>
            </a:endParaRPr>
          </a:p>
        </p:txBody>
      </p:sp>
      <p:sp>
        <p:nvSpPr>
          <p:cNvPr id="5" name="Rectangle 4"/>
          <p:cNvSpPr txBox="1">
            <a:spLocks noChangeArrowheads="1"/>
          </p:cNvSpPr>
          <p:nvPr/>
        </p:nvSpPr>
        <p:spPr bwMode="auto">
          <a:xfrm>
            <a:off x="609601" y="3276600"/>
            <a:ext cx="7924799" cy="53340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13972"/>
              </a:buClr>
              <a:buNone/>
              <a:defRPr sz="3200">
                <a:solidFill>
                  <a:schemeClr val="accent3">
                    <a:lumMod val="25000"/>
                  </a:schemeClr>
                </a:solidFill>
                <a:latin typeface="+mn-lt"/>
                <a:ea typeface="+mn-ea"/>
                <a:cs typeface="+mn-cs"/>
              </a:defRPr>
            </a:lvl1pPr>
            <a:lvl2pPr marL="457200" indent="0" algn="ctr" rtl="0" eaLnBrk="1" fontAlgn="base" hangingPunct="1">
              <a:spcBef>
                <a:spcPct val="20000"/>
              </a:spcBef>
              <a:spcAft>
                <a:spcPct val="0"/>
              </a:spcAft>
              <a:buClr>
                <a:srgbClr val="013972"/>
              </a:buClr>
              <a:buSzPct val="70000"/>
              <a:buFont typeface="Courier New" panose="02070309020205020404" pitchFamily="49" charset="0"/>
              <a:buNone/>
              <a:defRPr sz="2800">
                <a:solidFill>
                  <a:schemeClr val="accent3">
                    <a:lumMod val="25000"/>
                  </a:schemeClr>
                </a:solidFill>
                <a:latin typeface="+mn-lt"/>
                <a:ea typeface="Arial" charset="0"/>
                <a:cs typeface="+mn-cs"/>
              </a:defRPr>
            </a:lvl2pPr>
            <a:lvl3pPr marL="914400" indent="0" algn="ctr" rtl="0" eaLnBrk="1" fontAlgn="base" hangingPunct="1">
              <a:spcBef>
                <a:spcPct val="20000"/>
              </a:spcBef>
              <a:spcAft>
                <a:spcPct val="0"/>
              </a:spcAft>
              <a:buClr>
                <a:srgbClr val="013972"/>
              </a:buClr>
              <a:buFont typeface="Wingdings" panose="05000000000000000000" pitchFamily="2" charset="2"/>
              <a:buNone/>
              <a:defRPr sz="2400">
                <a:solidFill>
                  <a:schemeClr val="accent3">
                    <a:lumMod val="25000"/>
                  </a:schemeClr>
                </a:solidFill>
                <a:latin typeface="+mn-lt"/>
                <a:ea typeface="Arial" charset="0"/>
                <a:cs typeface="+mn-cs"/>
              </a:defRPr>
            </a:lvl3pPr>
            <a:lvl4pPr marL="1371600" indent="0" algn="ctr" rtl="0" eaLnBrk="1" fontAlgn="base" hangingPunct="1">
              <a:spcBef>
                <a:spcPct val="20000"/>
              </a:spcBef>
              <a:spcAft>
                <a:spcPct val="0"/>
              </a:spcAft>
              <a:buClr>
                <a:srgbClr val="013972"/>
              </a:buClr>
              <a:buSzPct val="70000"/>
              <a:buFont typeface="Wingdings" panose="05000000000000000000" pitchFamily="2" charset="2"/>
              <a:buNone/>
              <a:defRPr sz="2000">
                <a:solidFill>
                  <a:schemeClr val="accent3">
                    <a:lumMod val="25000"/>
                  </a:schemeClr>
                </a:solidFill>
                <a:latin typeface="+mn-lt"/>
                <a:ea typeface="Arial" charset="0"/>
                <a:cs typeface="+mn-cs"/>
              </a:defRPr>
            </a:lvl4pPr>
            <a:lvl5pPr marL="1828800" indent="0" algn="ctr" rtl="0" eaLnBrk="1" fontAlgn="base" hangingPunct="1">
              <a:spcBef>
                <a:spcPct val="20000"/>
              </a:spcBef>
              <a:spcAft>
                <a:spcPct val="0"/>
              </a:spcAft>
              <a:buClr>
                <a:srgbClr val="013972"/>
              </a:buClr>
              <a:buFont typeface="Trebuchet MS" panose="020B0603020202020204" pitchFamily="34" charset="0"/>
              <a:buNone/>
              <a:defRPr sz="2000">
                <a:solidFill>
                  <a:schemeClr val="accent3">
                    <a:lumMod val="25000"/>
                  </a:schemeClr>
                </a:solidFill>
                <a:latin typeface="+mn-lt"/>
                <a:ea typeface="Arial" charset="0"/>
                <a:cs typeface="+mn-cs"/>
              </a:defRPr>
            </a:lvl5pPr>
            <a:lvl6pPr marL="2286000" indent="0" algn="ctr" rtl="0" eaLnBrk="1" fontAlgn="base" hangingPunct="1">
              <a:spcBef>
                <a:spcPct val="20000"/>
              </a:spcBef>
              <a:spcAft>
                <a:spcPct val="0"/>
              </a:spcAft>
              <a:buNone/>
              <a:defRPr sz="2000">
                <a:solidFill>
                  <a:schemeClr val="tx1"/>
                </a:solidFill>
                <a:latin typeface="+mn-lt"/>
                <a:ea typeface="Arial" charset="0"/>
                <a:cs typeface="+mn-cs"/>
              </a:defRPr>
            </a:lvl6pPr>
            <a:lvl7pPr marL="2743200" indent="0" algn="ctr" rtl="0" eaLnBrk="1" fontAlgn="base" hangingPunct="1">
              <a:spcBef>
                <a:spcPct val="20000"/>
              </a:spcBef>
              <a:spcAft>
                <a:spcPct val="0"/>
              </a:spcAft>
              <a:buNone/>
              <a:defRPr sz="2000">
                <a:solidFill>
                  <a:schemeClr val="tx1"/>
                </a:solidFill>
                <a:latin typeface="+mn-lt"/>
                <a:ea typeface="Arial" charset="0"/>
                <a:cs typeface="+mn-cs"/>
              </a:defRPr>
            </a:lvl7pPr>
            <a:lvl8pPr marL="3200400" indent="0" algn="ctr" rtl="0" eaLnBrk="1" fontAlgn="base" hangingPunct="1">
              <a:spcBef>
                <a:spcPct val="20000"/>
              </a:spcBef>
              <a:spcAft>
                <a:spcPct val="0"/>
              </a:spcAft>
              <a:buNone/>
              <a:defRPr sz="2000">
                <a:solidFill>
                  <a:schemeClr val="tx1"/>
                </a:solidFill>
                <a:latin typeface="+mn-lt"/>
                <a:ea typeface="Arial" charset="0"/>
                <a:cs typeface="+mn-cs"/>
              </a:defRPr>
            </a:lvl8pPr>
            <a:lvl9pPr marL="3657600" indent="0" algn="ctr" rtl="0" eaLnBrk="1" fontAlgn="base" hangingPunct="1">
              <a:spcBef>
                <a:spcPct val="20000"/>
              </a:spcBef>
              <a:spcAft>
                <a:spcPct val="0"/>
              </a:spcAft>
              <a:buNone/>
              <a:defRPr sz="2000">
                <a:solidFill>
                  <a:schemeClr val="tx1"/>
                </a:solidFill>
                <a:latin typeface="+mn-lt"/>
                <a:ea typeface="Arial" charset="0"/>
                <a:cs typeface="+mn-cs"/>
              </a:defRPr>
            </a:lvl9pPr>
          </a:lstStyle>
          <a:p>
            <a:endParaRPr lang="en-US" sz="2200" b="1" kern="0" dirty="0" smtClean="0">
              <a:solidFill>
                <a:srgbClr val="7F7F7F">
                  <a:lumMod val="75000"/>
                </a:srgbClr>
              </a:solidFill>
            </a:endParaRPr>
          </a:p>
          <a:p>
            <a:endParaRPr lang="en-US" sz="2200" b="1" kern="0" dirty="0">
              <a:solidFill>
                <a:srgbClr val="7F7F7F">
                  <a:lumMod val="75000"/>
                </a:srgbClr>
              </a:solidFill>
            </a:endParaRPr>
          </a:p>
          <a:p>
            <a:endParaRPr lang="en-US" sz="2200" b="1" kern="0" dirty="0" smtClean="0">
              <a:solidFill>
                <a:srgbClr val="7F7F7F">
                  <a:lumMod val="75000"/>
                </a:srgbClr>
              </a:solidFill>
            </a:endParaRPr>
          </a:p>
          <a:p>
            <a:r>
              <a:rPr lang="en-US" sz="2200" b="1" kern="0" dirty="0" smtClean="0">
                <a:solidFill>
                  <a:srgbClr val="7F7F7F">
                    <a:lumMod val="75000"/>
                  </a:srgbClr>
                </a:solidFill>
              </a:rPr>
              <a:t>February 25, 2016</a:t>
            </a:r>
          </a:p>
        </p:txBody>
      </p:sp>
      <p:sp>
        <p:nvSpPr>
          <p:cNvPr id="7" name="Rectangle 4"/>
          <p:cNvSpPr txBox="1">
            <a:spLocks noChangeArrowheads="1"/>
          </p:cNvSpPr>
          <p:nvPr/>
        </p:nvSpPr>
        <p:spPr bwMode="auto">
          <a:xfrm>
            <a:off x="609597" y="4800600"/>
            <a:ext cx="7924799" cy="144780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13972"/>
              </a:buClr>
              <a:buNone/>
              <a:defRPr sz="3200">
                <a:solidFill>
                  <a:schemeClr val="accent3">
                    <a:lumMod val="25000"/>
                  </a:schemeClr>
                </a:solidFill>
                <a:latin typeface="+mn-lt"/>
                <a:ea typeface="+mn-ea"/>
                <a:cs typeface="+mn-cs"/>
              </a:defRPr>
            </a:lvl1pPr>
            <a:lvl2pPr marL="457200" indent="0" algn="ctr" rtl="0" eaLnBrk="1" fontAlgn="base" hangingPunct="1">
              <a:spcBef>
                <a:spcPct val="20000"/>
              </a:spcBef>
              <a:spcAft>
                <a:spcPct val="0"/>
              </a:spcAft>
              <a:buClr>
                <a:srgbClr val="013972"/>
              </a:buClr>
              <a:buSzPct val="70000"/>
              <a:buFont typeface="Courier New" panose="02070309020205020404" pitchFamily="49" charset="0"/>
              <a:buNone/>
              <a:defRPr sz="2800">
                <a:solidFill>
                  <a:schemeClr val="accent3">
                    <a:lumMod val="25000"/>
                  </a:schemeClr>
                </a:solidFill>
                <a:latin typeface="+mn-lt"/>
                <a:ea typeface="Arial" charset="0"/>
                <a:cs typeface="+mn-cs"/>
              </a:defRPr>
            </a:lvl2pPr>
            <a:lvl3pPr marL="914400" indent="0" algn="ctr" rtl="0" eaLnBrk="1" fontAlgn="base" hangingPunct="1">
              <a:spcBef>
                <a:spcPct val="20000"/>
              </a:spcBef>
              <a:spcAft>
                <a:spcPct val="0"/>
              </a:spcAft>
              <a:buClr>
                <a:srgbClr val="013972"/>
              </a:buClr>
              <a:buFont typeface="Wingdings" panose="05000000000000000000" pitchFamily="2" charset="2"/>
              <a:buNone/>
              <a:defRPr sz="2400">
                <a:solidFill>
                  <a:schemeClr val="accent3">
                    <a:lumMod val="25000"/>
                  </a:schemeClr>
                </a:solidFill>
                <a:latin typeface="+mn-lt"/>
                <a:ea typeface="Arial" charset="0"/>
                <a:cs typeface="+mn-cs"/>
              </a:defRPr>
            </a:lvl3pPr>
            <a:lvl4pPr marL="1371600" indent="0" algn="ctr" rtl="0" eaLnBrk="1" fontAlgn="base" hangingPunct="1">
              <a:spcBef>
                <a:spcPct val="20000"/>
              </a:spcBef>
              <a:spcAft>
                <a:spcPct val="0"/>
              </a:spcAft>
              <a:buClr>
                <a:srgbClr val="013972"/>
              </a:buClr>
              <a:buSzPct val="70000"/>
              <a:buFont typeface="Wingdings" panose="05000000000000000000" pitchFamily="2" charset="2"/>
              <a:buNone/>
              <a:defRPr sz="2000">
                <a:solidFill>
                  <a:schemeClr val="accent3">
                    <a:lumMod val="25000"/>
                  </a:schemeClr>
                </a:solidFill>
                <a:latin typeface="+mn-lt"/>
                <a:ea typeface="Arial" charset="0"/>
                <a:cs typeface="+mn-cs"/>
              </a:defRPr>
            </a:lvl4pPr>
            <a:lvl5pPr marL="1828800" indent="0" algn="ctr" rtl="0" eaLnBrk="1" fontAlgn="base" hangingPunct="1">
              <a:spcBef>
                <a:spcPct val="20000"/>
              </a:spcBef>
              <a:spcAft>
                <a:spcPct val="0"/>
              </a:spcAft>
              <a:buClr>
                <a:srgbClr val="013972"/>
              </a:buClr>
              <a:buFont typeface="Trebuchet MS" panose="020B0603020202020204" pitchFamily="34" charset="0"/>
              <a:buNone/>
              <a:defRPr sz="2000">
                <a:solidFill>
                  <a:schemeClr val="accent3">
                    <a:lumMod val="25000"/>
                  </a:schemeClr>
                </a:solidFill>
                <a:latin typeface="+mn-lt"/>
                <a:ea typeface="Arial" charset="0"/>
                <a:cs typeface="+mn-cs"/>
              </a:defRPr>
            </a:lvl5pPr>
            <a:lvl6pPr marL="2286000" indent="0" algn="ctr" rtl="0" eaLnBrk="1" fontAlgn="base" hangingPunct="1">
              <a:spcBef>
                <a:spcPct val="20000"/>
              </a:spcBef>
              <a:spcAft>
                <a:spcPct val="0"/>
              </a:spcAft>
              <a:buNone/>
              <a:defRPr sz="2000">
                <a:solidFill>
                  <a:schemeClr val="tx1"/>
                </a:solidFill>
                <a:latin typeface="+mn-lt"/>
                <a:ea typeface="Arial" charset="0"/>
                <a:cs typeface="+mn-cs"/>
              </a:defRPr>
            </a:lvl6pPr>
            <a:lvl7pPr marL="2743200" indent="0" algn="ctr" rtl="0" eaLnBrk="1" fontAlgn="base" hangingPunct="1">
              <a:spcBef>
                <a:spcPct val="20000"/>
              </a:spcBef>
              <a:spcAft>
                <a:spcPct val="0"/>
              </a:spcAft>
              <a:buNone/>
              <a:defRPr sz="2000">
                <a:solidFill>
                  <a:schemeClr val="tx1"/>
                </a:solidFill>
                <a:latin typeface="+mn-lt"/>
                <a:ea typeface="Arial" charset="0"/>
                <a:cs typeface="+mn-cs"/>
              </a:defRPr>
            </a:lvl7pPr>
            <a:lvl8pPr marL="3200400" indent="0" algn="ctr" rtl="0" eaLnBrk="1" fontAlgn="base" hangingPunct="1">
              <a:spcBef>
                <a:spcPct val="20000"/>
              </a:spcBef>
              <a:spcAft>
                <a:spcPct val="0"/>
              </a:spcAft>
              <a:buNone/>
              <a:defRPr sz="2000">
                <a:solidFill>
                  <a:schemeClr val="tx1"/>
                </a:solidFill>
                <a:latin typeface="+mn-lt"/>
                <a:ea typeface="Arial" charset="0"/>
                <a:cs typeface="+mn-cs"/>
              </a:defRPr>
            </a:lvl8pPr>
            <a:lvl9pPr marL="3657600" indent="0" algn="ctr" rtl="0" eaLnBrk="1" fontAlgn="base" hangingPunct="1">
              <a:spcBef>
                <a:spcPct val="20000"/>
              </a:spcBef>
              <a:spcAft>
                <a:spcPct val="0"/>
              </a:spcAft>
              <a:buNone/>
              <a:defRPr sz="2000">
                <a:solidFill>
                  <a:schemeClr val="tx1"/>
                </a:solidFill>
                <a:latin typeface="+mn-lt"/>
                <a:ea typeface="Arial" charset="0"/>
                <a:cs typeface="+mn-cs"/>
              </a:defRPr>
            </a:lvl9pPr>
          </a:lstStyle>
          <a:p>
            <a:endParaRPr lang="en-US" sz="1000" b="1" kern="0" dirty="0" smtClean="0">
              <a:solidFill>
                <a:srgbClr val="E5E5E5">
                  <a:lumMod val="25000"/>
                </a:srgbClr>
              </a:solidFill>
            </a:endParaRP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2200" b="1" kern="0" dirty="0" smtClean="0">
                <a:solidFill>
                  <a:srgbClr val="E5E5E5">
                    <a:lumMod val="25000"/>
                  </a:srgbClr>
                </a:solidFill>
                <a:sym typeface="Times New Roman" pitchFamily="18" charset="0"/>
              </a:rPr>
              <a:t>Matthew Portnoy, Ph.D.</a:t>
            </a: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2200" b="1" kern="0" dirty="0" smtClean="0">
                <a:solidFill>
                  <a:srgbClr val="E5E5E5">
                    <a:lumMod val="25000"/>
                  </a:srgbClr>
                </a:solidFill>
                <a:sym typeface="Times New Roman" pitchFamily="18" charset="0"/>
              </a:rPr>
              <a:t>SBIR/STTR Program Coordinator</a:t>
            </a: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2200" b="1" kern="0" dirty="0" smtClean="0">
                <a:solidFill>
                  <a:srgbClr val="E5E5E5">
                    <a:lumMod val="25000"/>
                  </a:srgbClr>
                </a:solidFill>
                <a:sym typeface="Times New Roman" pitchFamily="18" charset="0"/>
              </a:rPr>
              <a:t>Office of Extramural Research, NIH</a:t>
            </a:r>
            <a:endParaRPr lang="en-US" sz="2200" b="1" kern="0" dirty="0">
              <a:solidFill>
                <a:srgbClr val="E5E5E5">
                  <a:lumMod val="25000"/>
                </a:srgbClr>
              </a:solidFill>
            </a:endParaRPr>
          </a:p>
        </p:txBody>
      </p:sp>
    </p:spTree>
    <p:extLst>
      <p:ext uri="{BB962C8B-B14F-4D97-AF65-F5344CB8AC3E}">
        <p14:creationId xmlns:p14="http://schemas.microsoft.com/office/powerpoint/2010/main" val="1888155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SBIR/STTR Program Overview</a:t>
            </a:r>
            <a:endParaRPr lang="en-US" sz="2600" dirty="0"/>
          </a:p>
        </p:txBody>
      </p:sp>
      <p:sp>
        <p:nvSpPr>
          <p:cNvPr id="3" name="Content Placeholder 2"/>
          <p:cNvSpPr>
            <a:spLocks noGrp="1"/>
          </p:cNvSpPr>
          <p:nvPr>
            <p:ph idx="1"/>
          </p:nvPr>
        </p:nvSpPr>
        <p:spPr>
          <a:xfrm>
            <a:off x="1676400" y="1066800"/>
            <a:ext cx="7010400" cy="4800600"/>
          </a:xfrm>
        </p:spPr>
        <p:txBody>
          <a:bodyPr/>
          <a:lstStyle/>
          <a:p>
            <a:pPr marL="0" indent="0">
              <a:buNone/>
            </a:pPr>
            <a:r>
              <a:rPr lang="en-US" b="1" dirty="0">
                <a:solidFill>
                  <a:srgbClr val="004D86"/>
                </a:solidFill>
              </a:rPr>
              <a:t>SMALL  BUSINESS  INNOVATION </a:t>
            </a:r>
          </a:p>
          <a:p>
            <a:pPr marL="0" indent="0">
              <a:buNone/>
            </a:pPr>
            <a:r>
              <a:rPr lang="en-US" b="1" dirty="0">
                <a:solidFill>
                  <a:srgbClr val="004D86"/>
                </a:solidFill>
              </a:rPr>
              <a:t>RESEARCH (SBIR) PROGRAM</a:t>
            </a:r>
          </a:p>
          <a:p>
            <a:pPr marL="0" indent="0">
              <a:buNone/>
            </a:pPr>
            <a:r>
              <a:rPr lang="en-US" sz="2400" dirty="0"/>
              <a:t>Set-aside program for small </a:t>
            </a:r>
            <a:r>
              <a:rPr lang="en-US" sz="2400" dirty="0" smtClean="0"/>
              <a:t>business concerns </a:t>
            </a:r>
            <a:r>
              <a:rPr lang="en-US" sz="2400" dirty="0"/>
              <a:t>to engage in </a:t>
            </a:r>
            <a:r>
              <a:rPr lang="en-US" sz="2400" dirty="0" smtClean="0"/>
              <a:t>federal </a:t>
            </a:r>
            <a:r>
              <a:rPr lang="en-US" sz="2400" dirty="0"/>
              <a:t>R&amp;D -- with potential for </a:t>
            </a:r>
            <a:r>
              <a:rPr lang="en-US" sz="2400" dirty="0" smtClean="0"/>
              <a:t>commercialization</a:t>
            </a:r>
            <a:endParaRPr lang="en-US" sz="2400" dirty="0"/>
          </a:p>
          <a:p>
            <a:pPr marL="0" indent="0">
              <a:buNone/>
            </a:pPr>
            <a:endParaRPr lang="en-US" dirty="0"/>
          </a:p>
          <a:p>
            <a:pPr marL="0" indent="0">
              <a:buNone/>
            </a:pPr>
            <a:r>
              <a:rPr lang="en-US" b="1" dirty="0">
                <a:solidFill>
                  <a:srgbClr val="004D86"/>
                </a:solidFill>
              </a:rPr>
              <a:t>SMALL BUSINESS TECHNOLOGY </a:t>
            </a:r>
          </a:p>
          <a:p>
            <a:pPr marL="0" indent="0">
              <a:buNone/>
            </a:pPr>
            <a:r>
              <a:rPr lang="en-US" b="1" dirty="0">
                <a:solidFill>
                  <a:srgbClr val="004D86"/>
                </a:solidFill>
              </a:rPr>
              <a:t>TRANSFER (STTR) PROGRAM</a:t>
            </a:r>
          </a:p>
          <a:p>
            <a:pPr marL="0" indent="0">
              <a:buNone/>
            </a:pPr>
            <a:r>
              <a:rPr lang="en-US" sz="2400" dirty="0"/>
              <a:t>Set-aside program to facilitate cooperative R&amp;D between small business concerns and </a:t>
            </a:r>
            <a:r>
              <a:rPr lang="en-US" sz="2400" dirty="0" smtClean="0"/>
              <a:t>US </a:t>
            </a:r>
          </a:p>
          <a:p>
            <a:pPr marL="0" indent="0">
              <a:buNone/>
            </a:pPr>
            <a:r>
              <a:rPr lang="en-US" sz="2400" dirty="0" smtClean="0"/>
              <a:t>research </a:t>
            </a:r>
            <a:r>
              <a:rPr lang="en-US" sz="2400" dirty="0"/>
              <a:t>institutions -- with potential for </a:t>
            </a:r>
            <a:r>
              <a:rPr lang="en-US" sz="2400" dirty="0" smtClean="0"/>
              <a:t>commercialization</a:t>
            </a:r>
            <a:endParaRPr lang="en-US" sz="2400" dirty="0"/>
          </a:p>
          <a:p>
            <a:endParaRPr lang="en-US" dirty="0"/>
          </a:p>
        </p:txBody>
      </p:sp>
      <p:sp>
        <p:nvSpPr>
          <p:cNvPr id="4" name="Slide Number Placeholder 3"/>
          <p:cNvSpPr>
            <a:spLocks noGrp="1"/>
          </p:cNvSpPr>
          <p:nvPr>
            <p:ph type="sldNum" sz="quarter" idx="10"/>
          </p:nvPr>
        </p:nvSpPr>
        <p:spPr/>
        <p:txBody>
          <a:bodyPr/>
          <a:lstStyle/>
          <a:p>
            <a:fld id="{60583324-AE1C-3546-A724-4BA4670D7901}" type="slidenum">
              <a:rPr lang="en-US" smtClean="0">
                <a:solidFill>
                  <a:srgbClr val="FFFFFF"/>
                </a:solidFill>
              </a:rPr>
              <a:pPr/>
              <a:t>7</a:t>
            </a:fld>
            <a:endParaRPr lang="en-US" dirty="0">
              <a:solidFill>
                <a:srgbClr val="FFFFFF"/>
              </a:solidFill>
            </a:endParaRPr>
          </a:p>
        </p:txBody>
      </p:sp>
      <p:sp>
        <p:nvSpPr>
          <p:cNvPr id="5" name="Oval 4"/>
          <p:cNvSpPr/>
          <p:nvPr/>
        </p:nvSpPr>
        <p:spPr>
          <a:xfrm>
            <a:off x="685800" y="1152555"/>
            <a:ext cx="838200" cy="838200"/>
          </a:xfrm>
          <a:prstGeom prst="ellipse">
            <a:avLst/>
          </a:prstGeom>
          <a:solidFill>
            <a:srgbClr val="004D86"/>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6" name="TextBox 5"/>
          <p:cNvSpPr txBox="1"/>
          <p:nvPr/>
        </p:nvSpPr>
        <p:spPr>
          <a:xfrm>
            <a:off x="762000" y="1371600"/>
            <a:ext cx="762000" cy="400110"/>
          </a:xfrm>
          <a:prstGeom prst="rect">
            <a:avLst/>
          </a:prstGeom>
          <a:noFill/>
        </p:spPr>
        <p:txBody>
          <a:bodyPr wrap="square" rtlCol="0">
            <a:spAutoFit/>
          </a:bodyPr>
          <a:lstStyle/>
          <a:p>
            <a:pPr eaLnBrk="1" hangingPunct="1"/>
            <a:r>
              <a:rPr lang="en-US" sz="2000" b="1" dirty="0" smtClean="0">
                <a:solidFill>
                  <a:srgbClr val="FFFFFF"/>
                </a:solidFill>
                <a:latin typeface="Trebuchet MS"/>
                <a:ea typeface="ＭＳ Ｐゴシック" charset="0"/>
                <a:cs typeface="Arial" charset="0"/>
              </a:rPr>
              <a:t>3.0%</a:t>
            </a:r>
            <a:endParaRPr lang="en-US" sz="2000" b="1" dirty="0">
              <a:solidFill>
                <a:srgbClr val="FFFFFF"/>
              </a:solidFill>
              <a:latin typeface="Trebuchet MS"/>
              <a:ea typeface="ＭＳ Ｐゴシック" charset="0"/>
              <a:cs typeface="Arial" charset="0"/>
            </a:endParaRPr>
          </a:p>
        </p:txBody>
      </p:sp>
      <p:sp>
        <p:nvSpPr>
          <p:cNvPr id="7" name="Oval 6"/>
          <p:cNvSpPr/>
          <p:nvPr/>
        </p:nvSpPr>
        <p:spPr>
          <a:xfrm>
            <a:off x="685800" y="3581400"/>
            <a:ext cx="838200" cy="838200"/>
          </a:xfrm>
          <a:prstGeom prst="ellipse">
            <a:avLst/>
          </a:prstGeom>
          <a:solidFill>
            <a:srgbClr val="004D86"/>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srgbClr val="FFFFFF"/>
              </a:solidFill>
            </a:endParaRPr>
          </a:p>
        </p:txBody>
      </p:sp>
      <p:sp>
        <p:nvSpPr>
          <p:cNvPr id="8" name="TextBox 7"/>
          <p:cNvSpPr txBox="1"/>
          <p:nvPr/>
        </p:nvSpPr>
        <p:spPr>
          <a:xfrm>
            <a:off x="685800" y="3800445"/>
            <a:ext cx="914400" cy="400110"/>
          </a:xfrm>
          <a:prstGeom prst="rect">
            <a:avLst/>
          </a:prstGeom>
          <a:noFill/>
        </p:spPr>
        <p:txBody>
          <a:bodyPr wrap="square" rtlCol="0">
            <a:spAutoFit/>
          </a:bodyPr>
          <a:lstStyle/>
          <a:p>
            <a:pPr eaLnBrk="1" hangingPunct="1"/>
            <a:r>
              <a:rPr lang="en-US" sz="2000" b="1" dirty="0" smtClean="0">
                <a:solidFill>
                  <a:srgbClr val="FFFFFF"/>
                </a:solidFill>
                <a:latin typeface="Trebuchet MS"/>
                <a:ea typeface="ＭＳ Ｐゴシック" charset="0"/>
                <a:cs typeface="Arial" charset="0"/>
              </a:rPr>
              <a:t>0.45%</a:t>
            </a:r>
            <a:endParaRPr lang="en-US" sz="2000" b="1" dirty="0">
              <a:solidFill>
                <a:srgbClr val="FFFFFF"/>
              </a:solidFill>
              <a:latin typeface="Trebuchet MS"/>
              <a:ea typeface="ＭＳ Ｐゴシック" charset="0"/>
              <a:cs typeface="Arial" charset="0"/>
            </a:endParaRPr>
          </a:p>
        </p:txBody>
      </p:sp>
    </p:spTree>
    <p:extLst>
      <p:ext uri="{BB962C8B-B14F-4D97-AF65-F5344CB8AC3E}">
        <p14:creationId xmlns:p14="http://schemas.microsoft.com/office/powerpoint/2010/main" val="136365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SBIR Purpose and Goals</a:t>
            </a:r>
            <a:endParaRPr lang="en-US" sz="2600" dirty="0"/>
          </a:p>
        </p:txBody>
      </p:sp>
      <p:sp>
        <p:nvSpPr>
          <p:cNvPr id="3" name="Content Placeholder 2"/>
          <p:cNvSpPr>
            <a:spLocks noGrp="1"/>
          </p:cNvSpPr>
          <p:nvPr>
            <p:ph idx="1"/>
          </p:nvPr>
        </p:nvSpPr>
        <p:spPr/>
        <p:txBody>
          <a:bodyPr/>
          <a:lstStyle/>
          <a:p>
            <a:pPr>
              <a:spcBef>
                <a:spcPts val="0"/>
              </a:spcBef>
              <a:spcAft>
                <a:spcPts val="1800"/>
              </a:spcAft>
            </a:pPr>
            <a:r>
              <a:rPr lang="en-US" dirty="0"/>
              <a:t>Stimulate technological innovation</a:t>
            </a:r>
          </a:p>
          <a:p>
            <a:pPr>
              <a:spcBef>
                <a:spcPts val="0"/>
              </a:spcBef>
              <a:spcAft>
                <a:spcPts val="1800"/>
              </a:spcAft>
            </a:pPr>
            <a:r>
              <a:rPr lang="en-US" dirty="0"/>
              <a:t>Use small business to meet federal R&amp;D needs</a:t>
            </a:r>
          </a:p>
          <a:p>
            <a:pPr>
              <a:spcBef>
                <a:spcPts val="0"/>
              </a:spcBef>
              <a:spcAft>
                <a:spcPts val="1800"/>
              </a:spcAft>
            </a:pPr>
            <a:r>
              <a:rPr lang="en-US" dirty="0"/>
              <a:t>Foster and encourage participation by minorities and disadvantaged persons in technological innovation</a:t>
            </a:r>
          </a:p>
          <a:p>
            <a:pPr>
              <a:spcBef>
                <a:spcPts val="0"/>
              </a:spcBef>
              <a:spcAft>
                <a:spcPts val="1800"/>
              </a:spcAft>
            </a:pPr>
            <a:r>
              <a:rPr lang="en-US" dirty="0"/>
              <a:t>Increase private-sector commercialization innovations derived from federal R&amp;D</a:t>
            </a:r>
          </a:p>
          <a:p>
            <a:pPr marL="0" indent="0">
              <a:buNone/>
            </a:pPr>
            <a:endParaRPr lang="en-US" dirty="0"/>
          </a:p>
        </p:txBody>
      </p:sp>
      <p:sp>
        <p:nvSpPr>
          <p:cNvPr id="4" name="Slide Number Placeholder 3"/>
          <p:cNvSpPr>
            <a:spLocks noGrp="1"/>
          </p:cNvSpPr>
          <p:nvPr>
            <p:ph type="sldNum" sz="quarter" idx="10"/>
          </p:nvPr>
        </p:nvSpPr>
        <p:spPr/>
        <p:txBody>
          <a:bodyPr/>
          <a:lstStyle/>
          <a:p>
            <a:fld id="{60583324-AE1C-3546-A724-4BA4670D7901}" type="slidenum">
              <a:rPr lang="en-US" smtClean="0">
                <a:solidFill>
                  <a:srgbClr val="FFFFFF"/>
                </a:solidFill>
              </a:rPr>
              <a:pPr/>
              <a:t>8</a:t>
            </a:fld>
            <a:endParaRPr lang="en-US" dirty="0">
              <a:solidFill>
                <a:srgbClr val="FFFFFF"/>
              </a:solidFill>
            </a:endParaRPr>
          </a:p>
        </p:txBody>
      </p:sp>
      <p:sp>
        <p:nvSpPr>
          <p:cNvPr id="5" name="Line 4" descr="&quot;&quot;"/>
          <p:cNvSpPr>
            <a:spLocks noChangeShapeType="1"/>
          </p:cNvSpPr>
          <p:nvPr/>
        </p:nvSpPr>
        <p:spPr bwMode="auto">
          <a:xfrm>
            <a:off x="533400" y="5410200"/>
            <a:ext cx="8060267" cy="0"/>
          </a:xfrm>
          <a:prstGeom prst="line">
            <a:avLst/>
          </a:prstGeom>
          <a:noFill/>
          <a:ln w="31750">
            <a:solidFill>
              <a:schemeClr val="bg1">
                <a:lumMod val="75000"/>
              </a:schemeClr>
            </a:solidFill>
            <a:round/>
            <a:headEnd type="none" w="sm" len="sm"/>
            <a:tailEnd type="none" w="sm" len="sm"/>
          </a:ln>
          <a:effectLst/>
        </p:spPr>
        <p:txBody>
          <a:bodyPr wrap="none" anchor="ctr"/>
          <a:lstStyle/>
          <a:p>
            <a:pPr eaLnBrk="1" hangingPunct="1"/>
            <a:endParaRPr lang="en-US" dirty="0">
              <a:solidFill>
                <a:srgbClr val="000000"/>
              </a:solidFill>
              <a:latin typeface="Arial" charset="0"/>
              <a:ea typeface="ＭＳ Ｐゴシック" charset="0"/>
              <a:cs typeface="Arial" charset="0"/>
            </a:endParaRPr>
          </a:p>
        </p:txBody>
      </p:sp>
      <p:sp>
        <p:nvSpPr>
          <p:cNvPr id="6" name="Rectangle 3"/>
          <p:cNvSpPr>
            <a:spLocks noChangeArrowheads="1"/>
          </p:cNvSpPr>
          <p:nvPr/>
        </p:nvSpPr>
        <p:spPr bwMode="auto">
          <a:xfrm>
            <a:off x="1008996" y="5535119"/>
            <a:ext cx="7491538" cy="831639"/>
          </a:xfrm>
          <a:prstGeom prst="rect">
            <a:avLst/>
          </a:prstGeom>
          <a:noFill/>
          <a:ln w="9525">
            <a:noFill/>
            <a:miter lim="800000"/>
            <a:headEnd/>
            <a:tailEnd/>
          </a:ln>
          <a:effectLst/>
        </p:spPr>
        <p:txBody>
          <a:bodyPr wrap="none" lIns="92075" tIns="46038" rIns="92075" bIns="46038">
            <a:spAutoFit/>
          </a:bodyPr>
          <a:lstStyle/>
          <a:p>
            <a:pPr algn="ctr"/>
            <a:r>
              <a:rPr lang="en-US" sz="2400" i="1" dirty="0">
                <a:solidFill>
                  <a:srgbClr val="004D86"/>
                </a:solidFill>
                <a:latin typeface="Trebuchet MS"/>
                <a:ea typeface="ＭＳ Ｐゴシック" charset="0"/>
                <a:cs typeface="Arial" charset="0"/>
              </a:rPr>
              <a:t>Small Business Innovation Development Act of 1982</a:t>
            </a:r>
          </a:p>
          <a:p>
            <a:pPr algn="ctr"/>
            <a:r>
              <a:rPr lang="en-US" dirty="0">
                <a:solidFill>
                  <a:srgbClr val="E5E5E5">
                    <a:lumMod val="10000"/>
                  </a:srgbClr>
                </a:solidFill>
                <a:latin typeface="Trebuchet MS"/>
                <a:ea typeface="ＭＳ Ｐゴシック" charset="0"/>
                <a:cs typeface="Arial" charset="0"/>
              </a:rPr>
              <a:t>P.L. </a:t>
            </a:r>
            <a:r>
              <a:rPr lang="en-US" dirty="0" smtClean="0">
                <a:solidFill>
                  <a:srgbClr val="E5E5E5">
                    <a:lumMod val="10000"/>
                  </a:srgbClr>
                </a:solidFill>
                <a:latin typeface="Trebuchet MS"/>
                <a:ea typeface="ＭＳ Ｐゴシック" charset="0"/>
                <a:cs typeface="Arial" charset="0"/>
              </a:rPr>
              <a:t>112-81 Re-Authorizes program through FY2017</a:t>
            </a:r>
            <a:endParaRPr lang="en-US" sz="2400" i="1" dirty="0">
              <a:solidFill>
                <a:srgbClr val="E5E5E5">
                  <a:lumMod val="10000"/>
                </a:srgbClr>
              </a:solidFill>
              <a:latin typeface="Trebuchet MS"/>
              <a:ea typeface="ＭＳ Ｐゴシック" charset="0"/>
              <a:cs typeface="Arial" charset="0"/>
            </a:endParaRPr>
          </a:p>
        </p:txBody>
      </p:sp>
    </p:spTree>
    <p:extLst>
      <p:ext uri="{BB962C8B-B14F-4D97-AF65-F5344CB8AC3E}">
        <p14:creationId xmlns:p14="http://schemas.microsoft.com/office/powerpoint/2010/main" val="69956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STTR Purpose and Goals</a:t>
            </a:r>
            <a:endParaRPr lang="en-US" sz="2600" dirty="0"/>
          </a:p>
        </p:txBody>
      </p:sp>
      <p:sp>
        <p:nvSpPr>
          <p:cNvPr id="3" name="Content Placeholder 2"/>
          <p:cNvSpPr>
            <a:spLocks noGrp="1"/>
          </p:cNvSpPr>
          <p:nvPr>
            <p:ph idx="1"/>
          </p:nvPr>
        </p:nvSpPr>
        <p:spPr/>
        <p:txBody>
          <a:bodyPr/>
          <a:lstStyle/>
          <a:p>
            <a:pPr>
              <a:spcBef>
                <a:spcPts val="0"/>
              </a:spcBef>
              <a:spcAft>
                <a:spcPts val="1800"/>
              </a:spcAft>
            </a:pPr>
            <a:r>
              <a:rPr lang="en-US" dirty="0"/>
              <a:t>Stimulate and foster scientific and technological innovation through </a:t>
            </a:r>
            <a:r>
              <a:rPr lang="en-US" dirty="0">
                <a:solidFill>
                  <a:srgbClr val="006BBD"/>
                </a:solidFill>
              </a:rPr>
              <a:t>cooperative research</a:t>
            </a:r>
            <a:r>
              <a:rPr lang="en-US" dirty="0"/>
              <a:t> and development carried out </a:t>
            </a:r>
            <a:r>
              <a:rPr lang="en-US" b="1" i="1" dirty="0"/>
              <a:t>between</a:t>
            </a:r>
            <a:r>
              <a:rPr lang="en-US" dirty="0"/>
              <a:t> </a:t>
            </a:r>
            <a:r>
              <a:rPr lang="en-US" dirty="0">
                <a:solidFill>
                  <a:srgbClr val="006BBD"/>
                </a:solidFill>
              </a:rPr>
              <a:t>small business concerns </a:t>
            </a:r>
            <a:r>
              <a:rPr lang="en-US" dirty="0"/>
              <a:t>and </a:t>
            </a:r>
            <a:r>
              <a:rPr lang="en-US" dirty="0">
                <a:solidFill>
                  <a:srgbClr val="006BBD"/>
                </a:solidFill>
              </a:rPr>
              <a:t>research institutions</a:t>
            </a:r>
          </a:p>
          <a:p>
            <a:pPr>
              <a:spcBef>
                <a:spcPts val="0"/>
              </a:spcBef>
              <a:spcAft>
                <a:spcPts val="1800"/>
              </a:spcAft>
            </a:pPr>
            <a:r>
              <a:rPr lang="en-US" dirty="0"/>
              <a:t>Foster </a:t>
            </a:r>
            <a:r>
              <a:rPr lang="en-US" dirty="0">
                <a:solidFill>
                  <a:srgbClr val="006BBD"/>
                </a:solidFill>
              </a:rPr>
              <a:t>technology transfer </a:t>
            </a:r>
            <a:r>
              <a:rPr lang="en-US" dirty="0"/>
              <a:t>between small business concerns and research institutions</a:t>
            </a:r>
          </a:p>
          <a:p>
            <a:endParaRPr lang="en-US" dirty="0"/>
          </a:p>
        </p:txBody>
      </p:sp>
      <p:sp>
        <p:nvSpPr>
          <p:cNvPr id="4" name="Slide Number Placeholder 3"/>
          <p:cNvSpPr>
            <a:spLocks noGrp="1"/>
          </p:cNvSpPr>
          <p:nvPr>
            <p:ph type="sldNum" sz="quarter" idx="10"/>
          </p:nvPr>
        </p:nvSpPr>
        <p:spPr/>
        <p:txBody>
          <a:bodyPr/>
          <a:lstStyle/>
          <a:p>
            <a:fld id="{60583324-AE1C-3546-A724-4BA4670D7901}" type="slidenum">
              <a:rPr lang="en-US" smtClean="0">
                <a:solidFill>
                  <a:srgbClr val="FFFFFF"/>
                </a:solidFill>
              </a:rPr>
              <a:pPr/>
              <a:t>9</a:t>
            </a:fld>
            <a:endParaRPr lang="en-US" dirty="0">
              <a:solidFill>
                <a:srgbClr val="FFFFFF"/>
              </a:solidFill>
            </a:endParaRPr>
          </a:p>
        </p:txBody>
      </p:sp>
      <p:sp>
        <p:nvSpPr>
          <p:cNvPr id="5" name="Line 6" descr="&quot;&quot;"/>
          <p:cNvSpPr>
            <a:spLocks noChangeShapeType="1"/>
          </p:cNvSpPr>
          <p:nvPr/>
        </p:nvSpPr>
        <p:spPr bwMode="auto">
          <a:xfrm>
            <a:off x="575733" y="5181600"/>
            <a:ext cx="8060267" cy="0"/>
          </a:xfrm>
          <a:prstGeom prst="line">
            <a:avLst/>
          </a:prstGeom>
          <a:noFill/>
          <a:ln w="31750">
            <a:solidFill>
              <a:schemeClr val="bg1">
                <a:lumMod val="75000"/>
              </a:schemeClr>
            </a:solidFill>
            <a:round/>
            <a:headEnd type="none" w="sm" len="sm"/>
            <a:tailEnd type="none" w="sm" len="sm"/>
          </a:ln>
          <a:effectLst/>
        </p:spPr>
        <p:txBody>
          <a:bodyPr wrap="none" anchor="ctr"/>
          <a:lstStyle/>
          <a:p>
            <a:pPr eaLnBrk="1" hangingPunct="1"/>
            <a:endParaRPr lang="en-US" dirty="0">
              <a:solidFill>
                <a:srgbClr val="000000"/>
              </a:solidFill>
              <a:latin typeface="Arial" charset="0"/>
              <a:ea typeface="ＭＳ Ｐゴシック" charset="0"/>
              <a:cs typeface="Arial" charset="0"/>
            </a:endParaRPr>
          </a:p>
        </p:txBody>
      </p:sp>
      <p:sp>
        <p:nvSpPr>
          <p:cNvPr id="6" name="Rectangle 3"/>
          <p:cNvSpPr>
            <a:spLocks noChangeArrowheads="1"/>
          </p:cNvSpPr>
          <p:nvPr/>
        </p:nvSpPr>
        <p:spPr bwMode="auto">
          <a:xfrm>
            <a:off x="1666475" y="5257800"/>
            <a:ext cx="6091731" cy="1200971"/>
          </a:xfrm>
          <a:prstGeom prst="rect">
            <a:avLst/>
          </a:prstGeom>
          <a:noFill/>
          <a:ln w="9525">
            <a:noFill/>
            <a:miter lim="800000"/>
            <a:headEnd/>
            <a:tailEnd/>
          </a:ln>
          <a:effectLst/>
        </p:spPr>
        <p:txBody>
          <a:bodyPr wrap="none" lIns="92075" tIns="46038" rIns="92075" bIns="46038">
            <a:spAutoFit/>
          </a:bodyPr>
          <a:lstStyle/>
          <a:p>
            <a:pPr algn="ctr"/>
            <a:r>
              <a:rPr lang="en-US" sz="2400" i="1" dirty="0">
                <a:solidFill>
                  <a:srgbClr val="004D86"/>
                </a:solidFill>
                <a:latin typeface="Trebuchet MS"/>
                <a:ea typeface="ＭＳ Ｐゴシック" charset="0"/>
                <a:cs typeface="Arial" charset="0"/>
              </a:rPr>
              <a:t>Small Business Research and Development </a:t>
            </a:r>
          </a:p>
          <a:p>
            <a:pPr algn="ctr"/>
            <a:r>
              <a:rPr lang="en-US" sz="2400" i="1" dirty="0">
                <a:solidFill>
                  <a:srgbClr val="004D86"/>
                </a:solidFill>
                <a:latin typeface="Trebuchet MS"/>
                <a:ea typeface="ＭＳ Ｐゴシック" charset="0"/>
                <a:cs typeface="Arial" charset="0"/>
              </a:rPr>
              <a:t>Enhancement Act of 1992</a:t>
            </a:r>
          </a:p>
          <a:p>
            <a:pPr algn="ctr"/>
            <a:r>
              <a:rPr lang="en-US" dirty="0" smtClean="0">
                <a:solidFill>
                  <a:srgbClr val="E5E5E5">
                    <a:lumMod val="10000"/>
                  </a:srgbClr>
                </a:solidFill>
                <a:latin typeface="Trebuchet MS"/>
                <a:ea typeface="ＭＳ Ｐゴシック" charset="0"/>
                <a:cs typeface="Arial" charset="0"/>
              </a:rPr>
              <a:t>P.L. 112-81 Re-Authorizes program through FY2017</a:t>
            </a:r>
            <a:endParaRPr lang="en-US" sz="2400" i="1" dirty="0">
              <a:solidFill>
                <a:srgbClr val="E5E5E5">
                  <a:lumMod val="10000"/>
                </a:srgbClr>
              </a:solidFill>
              <a:latin typeface="Trebuchet MS"/>
              <a:ea typeface="ＭＳ Ｐゴシック" charset="0"/>
              <a:cs typeface="Arial" charset="0"/>
            </a:endParaRPr>
          </a:p>
        </p:txBody>
      </p:sp>
    </p:spTree>
    <p:extLst>
      <p:ext uri="{BB962C8B-B14F-4D97-AF65-F5344CB8AC3E}">
        <p14:creationId xmlns:p14="http://schemas.microsoft.com/office/powerpoint/2010/main" val="145753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IH OALM">
      <a:dk1>
        <a:srgbClr val="2F2B20"/>
      </a:dk1>
      <a:lt1>
        <a:srgbClr val="FFFFFF"/>
      </a:lt1>
      <a:dk2>
        <a:srgbClr val="5F5F5F"/>
      </a:dk2>
      <a:lt2>
        <a:srgbClr val="8DB6CD"/>
      </a:lt2>
      <a:accent1>
        <a:srgbClr val="6699CC"/>
      </a:accent1>
      <a:accent2>
        <a:srgbClr val="009ACD"/>
      </a:accent2>
      <a:accent3>
        <a:srgbClr val="9CBEBD"/>
      </a:accent3>
      <a:accent4>
        <a:srgbClr val="95A39D"/>
      </a:accent4>
      <a:accent5>
        <a:srgbClr val="CC3399"/>
      </a:accent5>
      <a:accent6>
        <a:srgbClr val="800080"/>
      </a:accent6>
      <a:hlink>
        <a:srgbClr val="009ACD"/>
      </a:hlink>
      <a:folHlink>
        <a:srgbClr val="CC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OER ppt template">
  <a:themeElements>
    <a:clrScheme name="Custom 1">
      <a:dk1>
        <a:srgbClr val="002060"/>
      </a:dk1>
      <a:lt1>
        <a:srgbClr val="FFFFFF"/>
      </a:lt1>
      <a:dk2>
        <a:srgbClr val="0070C0"/>
      </a:dk2>
      <a:lt2>
        <a:srgbClr val="00B0F0"/>
      </a:lt2>
      <a:accent1>
        <a:srgbClr val="7F7F7F"/>
      </a:accent1>
      <a:accent2>
        <a:srgbClr val="002060"/>
      </a:accent2>
      <a:accent3>
        <a:srgbClr val="E5E5E5"/>
      </a:accent3>
      <a:accent4>
        <a:srgbClr val="D5E3FF"/>
      </a:accent4>
      <a:accent5>
        <a:srgbClr val="CBCBCB"/>
      </a:accent5>
      <a:accent6>
        <a:srgbClr val="0070C0"/>
      </a:accent6>
      <a:hlink>
        <a:srgbClr val="0070C0"/>
      </a:hlink>
      <a:folHlink>
        <a:srgbClr val="00B0F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w OER ppt template">
  <a:themeElements>
    <a:clrScheme name="Custom 1">
      <a:dk1>
        <a:srgbClr val="002060"/>
      </a:dk1>
      <a:lt1>
        <a:srgbClr val="FFFFFF"/>
      </a:lt1>
      <a:dk2>
        <a:srgbClr val="0070C0"/>
      </a:dk2>
      <a:lt2>
        <a:srgbClr val="00B0F0"/>
      </a:lt2>
      <a:accent1>
        <a:srgbClr val="7F7F7F"/>
      </a:accent1>
      <a:accent2>
        <a:srgbClr val="002060"/>
      </a:accent2>
      <a:accent3>
        <a:srgbClr val="E5E5E5"/>
      </a:accent3>
      <a:accent4>
        <a:srgbClr val="D5E3FF"/>
      </a:accent4>
      <a:accent5>
        <a:srgbClr val="CBCBCB"/>
      </a:accent5>
      <a:accent6>
        <a:srgbClr val="0070C0"/>
      </a:accent6>
      <a:hlink>
        <a:srgbClr val="0070C0"/>
      </a:hlink>
      <a:folHlink>
        <a:srgbClr val="00B0F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ew OER ppt template">
  <a:themeElements>
    <a:clrScheme name="Custom 1">
      <a:dk1>
        <a:srgbClr val="002060"/>
      </a:dk1>
      <a:lt1>
        <a:srgbClr val="FFFFFF"/>
      </a:lt1>
      <a:dk2>
        <a:srgbClr val="0070C0"/>
      </a:dk2>
      <a:lt2>
        <a:srgbClr val="00B0F0"/>
      </a:lt2>
      <a:accent1>
        <a:srgbClr val="7F7F7F"/>
      </a:accent1>
      <a:accent2>
        <a:srgbClr val="002060"/>
      </a:accent2>
      <a:accent3>
        <a:srgbClr val="E5E5E5"/>
      </a:accent3>
      <a:accent4>
        <a:srgbClr val="D5E3FF"/>
      </a:accent4>
      <a:accent5>
        <a:srgbClr val="CBCBCB"/>
      </a:accent5>
      <a:accent6>
        <a:srgbClr val="0070C0"/>
      </a:accent6>
      <a:hlink>
        <a:srgbClr val="0070C0"/>
      </a:hlink>
      <a:folHlink>
        <a:srgbClr val="00B0F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Custom 1">
      <a:dk1>
        <a:srgbClr val="002060"/>
      </a:dk1>
      <a:lt1>
        <a:srgbClr val="FFFFFF"/>
      </a:lt1>
      <a:dk2>
        <a:srgbClr val="0070C0"/>
      </a:dk2>
      <a:lt2>
        <a:srgbClr val="00B0F0"/>
      </a:lt2>
      <a:accent1>
        <a:srgbClr val="7F7F7F"/>
      </a:accent1>
      <a:accent2>
        <a:srgbClr val="002060"/>
      </a:accent2>
      <a:accent3>
        <a:srgbClr val="E5E5E5"/>
      </a:accent3>
      <a:accent4>
        <a:srgbClr val="D5E3FF"/>
      </a:accent4>
      <a:accent5>
        <a:srgbClr val="CBCBCB"/>
      </a:accent5>
      <a:accent6>
        <a:srgbClr val="0070C0"/>
      </a:accent6>
      <a:hlink>
        <a:srgbClr val="0070C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PTTemplate_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11077</TotalTime>
  <Words>2225</Words>
  <Application>Microsoft Office PowerPoint</Application>
  <PresentationFormat>On-screen Show (4:3)</PresentationFormat>
  <Paragraphs>412</Paragraphs>
  <Slides>38</Slides>
  <Notes>21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38</vt:i4>
      </vt:variant>
    </vt:vector>
  </HeadingPairs>
  <TitlesOfParts>
    <vt:vector size="55" baseType="lpstr">
      <vt:lpstr>ＭＳ Ｐゴシック</vt:lpstr>
      <vt:lpstr>Arial</vt:lpstr>
      <vt:lpstr>Calibri</vt:lpstr>
      <vt:lpstr>Courier New</vt:lpstr>
      <vt:lpstr>Lucida Grande</vt:lpstr>
      <vt:lpstr>Tahoma</vt:lpstr>
      <vt:lpstr>Times New Roman</vt:lpstr>
      <vt:lpstr>Trebuchet MS</vt:lpstr>
      <vt:lpstr>Wingdings</vt:lpstr>
      <vt:lpstr>Office Theme</vt:lpstr>
      <vt:lpstr>Custom Design</vt:lpstr>
      <vt:lpstr>new OER ppt template</vt:lpstr>
      <vt:lpstr>1_new OER ppt template</vt:lpstr>
      <vt:lpstr>2_new OER ppt template</vt:lpstr>
      <vt:lpstr>1_Office Theme</vt:lpstr>
      <vt:lpstr>2_Office Theme</vt:lpstr>
      <vt:lpstr>PPTTemplate_NICHDBlue</vt:lpstr>
      <vt:lpstr>  </vt:lpstr>
      <vt:lpstr>  </vt:lpstr>
      <vt:lpstr>  </vt:lpstr>
      <vt:lpstr>  </vt:lpstr>
      <vt:lpstr>The National Institutes of Health</vt:lpstr>
      <vt:lpstr>Overview of the  HHS SBIR/STTR Program</vt:lpstr>
      <vt:lpstr>SBIR/STTR Program Overview</vt:lpstr>
      <vt:lpstr>SBIR Purpose and Goals</vt:lpstr>
      <vt:lpstr>STTR Purpose and Goals</vt:lpstr>
      <vt:lpstr>SBIR/STTR Budgets by Agency FY2015</vt:lpstr>
      <vt:lpstr>PowerPoint Presentation</vt:lpstr>
      <vt:lpstr>PowerPoint Presentation</vt:lpstr>
      <vt:lpstr>NIH SBIR/STTR Website</vt:lpstr>
      <vt:lpstr>SBIR and STTR Critical Differences</vt:lpstr>
      <vt:lpstr>Solicitations and Due Dates</vt:lpstr>
      <vt:lpstr>For More Information</vt:lpstr>
      <vt:lpstr>More Information</vt:lpstr>
      <vt:lpstr>PowerPoint Presentation</vt:lpstr>
      <vt:lpstr>Objectives: NIH Contract Opportunities</vt:lpstr>
      <vt:lpstr>Objective: How can I be successful? </vt:lpstr>
      <vt:lpstr>Objective: critical elements</vt:lpstr>
      <vt:lpstr>Jackson Heart Study</vt:lpstr>
      <vt:lpstr>Jackson Heart Study </vt:lpstr>
      <vt:lpstr>Objective: Resources</vt:lpstr>
      <vt:lpstr>PowerPoint Presentation</vt:lpstr>
      <vt:lpstr>NIH Contracting </vt:lpstr>
      <vt:lpstr>Presentation Overview</vt:lpstr>
      <vt:lpstr>Contracts vs. Grants</vt:lpstr>
      <vt:lpstr>Contract Process</vt:lpstr>
      <vt:lpstr>Contract Governance</vt:lpstr>
      <vt:lpstr>HBCU Business Approach</vt:lpstr>
      <vt:lpstr>Questions &amp; Answers</vt:lpstr>
      <vt:lpstr>  </vt:lpstr>
      <vt:lpstr>NIH Office of Small Business Programs</vt:lpstr>
      <vt:lpstr>  </vt:lpstr>
      <vt:lpstr>Additional Resources </vt:lpstr>
      <vt:lpstr>  </vt:lpstr>
      <vt:lpstr>  </vt:lpstr>
    </vt:vector>
  </TitlesOfParts>
  <Company>NIH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 OALM 2013 PPT Template - choice 1</dc:title>
  <dc:subject>Draft - OALM 2013 PPT Template - 1st choice</dc:subject>
  <dc:creator>NIH/OD/OALM</dc:creator>
  <cp:keywords>template, draft</cp:keywords>
  <dc:description>508 compliant 8/12/13</dc:description>
  <cp:lastModifiedBy>Douglas, Arielle (NIH/OD) [E]</cp:lastModifiedBy>
  <cp:revision>788</cp:revision>
  <cp:lastPrinted>2016-02-25T17:18:46Z</cp:lastPrinted>
  <dcterms:created xsi:type="dcterms:W3CDTF">2013-05-13T17:33:41Z</dcterms:created>
  <dcterms:modified xsi:type="dcterms:W3CDTF">2016-02-25T17:46:17Z</dcterms:modified>
  <cp:category>senior staff</cp:category>
</cp:coreProperties>
</file>