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7"/>
  </p:notesMasterIdLst>
  <p:sldIdLst>
    <p:sldId id="256" r:id="rId2"/>
    <p:sldId id="257" r:id="rId3"/>
    <p:sldId id="258" r:id="rId4"/>
    <p:sldId id="259" r:id="rId5"/>
    <p:sldId id="260" r:id="rId6"/>
    <p:sldId id="261" r:id="rId7"/>
    <p:sldId id="267" r:id="rId8"/>
    <p:sldId id="262" r:id="rId9"/>
    <p:sldId id="268" r:id="rId10"/>
    <p:sldId id="263" r:id="rId11"/>
    <p:sldId id="264" r:id="rId12"/>
    <p:sldId id="271" r:id="rId13"/>
    <p:sldId id="270" r:id="rId14"/>
    <p:sldId id="269" r:id="rId15"/>
    <p:sldId id="266"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8" autoAdjust="0"/>
    <p:restoredTop sz="81310" autoAdjust="0"/>
  </p:normalViewPr>
  <p:slideViewPr>
    <p:cSldViewPr>
      <p:cViewPr varScale="1">
        <p:scale>
          <a:sx n="52" d="100"/>
          <a:sy n="52" d="100"/>
        </p:scale>
        <p:origin x="1700" y="5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124D1A9-17CB-4883-BA20-CAFD1764947C}" type="datetimeFigureOut">
              <a:rPr lang="en-US" smtClean="0"/>
              <a:t>4/7/2022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9984051-1FA2-4606-93EF-9A02B7EBEBA8}" type="slidenum">
              <a:rPr lang="en-US" smtClean="0"/>
              <a:t>‹#›</a:t>
            </a:fld>
            <a:endParaRPr lang="en-US"/>
          </a:p>
        </p:txBody>
      </p:sp>
    </p:spTree>
    <p:extLst>
      <p:ext uri="{BB962C8B-B14F-4D97-AF65-F5344CB8AC3E}">
        <p14:creationId xmlns:p14="http://schemas.microsoft.com/office/powerpoint/2010/main" val="9111744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9984051-1FA2-4606-93EF-9A02B7EBEBA8}" type="slidenum">
              <a:rPr lang="en-US" smtClean="0"/>
              <a:t>2</a:t>
            </a:fld>
            <a:endParaRPr lang="en-US"/>
          </a:p>
        </p:txBody>
      </p:sp>
    </p:spTree>
    <p:extLst>
      <p:ext uri="{BB962C8B-B14F-4D97-AF65-F5344CB8AC3E}">
        <p14:creationId xmlns:p14="http://schemas.microsoft.com/office/powerpoint/2010/main" val="301533901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section has been extracted from section 5.3 to emphasize the use of outcomes data on students’ courses and clerkships and to clarify what information must be submitted in the report.</a:t>
            </a:r>
          </a:p>
        </p:txBody>
      </p:sp>
      <p:sp>
        <p:nvSpPr>
          <p:cNvPr id="4" name="Slide Number Placeholder 3"/>
          <p:cNvSpPr>
            <a:spLocks noGrp="1"/>
          </p:cNvSpPr>
          <p:nvPr>
            <p:ph type="sldNum" sz="quarter" idx="10"/>
          </p:nvPr>
        </p:nvSpPr>
        <p:spPr/>
        <p:txBody>
          <a:bodyPr/>
          <a:lstStyle/>
          <a:p>
            <a:fld id="{59984051-1FA2-4606-93EF-9A02B7EBEBA8}" type="slidenum">
              <a:rPr lang="en-US" smtClean="0"/>
              <a:t>12</a:t>
            </a:fld>
            <a:endParaRPr lang="en-US"/>
          </a:p>
        </p:txBody>
      </p:sp>
    </p:spTree>
    <p:extLst>
      <p:ext uri="{BB962C8B-B14F-4D97-AF65-F5344CB8AC3E}">
        <p14:creationId xmlns:p14="http://schemas.microsoft.com/office/powerpoint/2010/main" val="403240213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9984051-1FA2-4606-93EF-9A02B7EBEBA8}" type="slidenum">
              <a:rPr lang="en-US" smtClean="0"/>
              <a:t>13</a:t>
            </a:fld>
            <a:endParaRPr lang="en-US"/>
          </a:p>
        </p:txBody>
      </p:sp>
    </p:spTree>
    <p:extLst>
      <p:ext uri="{BB962C8B-B14F-4D97-AF65-F5344CB8AC3E}">
        <p14:creationId xmlns:p14="http://schemas.microsoft.com/office/powerpoint/2010/main" val="15470707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9984051-1FA2-4606-93EF-9A02B7EBEBA8}" type="slidenum">
              <a:rPr lang="en-US" smtClean="0"/>
              <a:t>14</a:t>
            </a:fld>
            <a:endParaRPr lang="en-US"/>
          </a:p>
        </p:txBody>
      </p:sp>
    </p:spTree>
    <p:extLst>
      <p:ext uri="{BB962C8B-B14F-4D97-AF65-F5344CB8AC3E}">
        <p14:creationId xmlns:p14="http://schemas.microsoft.com/office/powerpoint/2010/main" val="54773247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9984051-1FA2-4606-93EF-9A02B7EBEBA8}" type="slidenum">
              <a:rPr lang="en-US" smtClean="0"/>
              <a:t>15</a:t>
            </a:fld>
            <a:endParaRPr lang="en-US"/>
          </a:p>
        </p:txBody>
      </p:sp>
    </p:spTree>
    <p:extLst>
      <p:ext uri="{BB962C8B-B14F-4D97-AF65-F5344CB8AC3E}">
        <p14:creationId xmlns:p14="http://schemas.microsoft.com/office/powerpoint/2010/main" val="2847264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purpose of the NCFMEA guidelines is to determine a foreign medical institution’s comparability to medical education in the United States which allows the students of those foreign institutions to participate in the U.S. Department of Education’s William D. Ford Direct Loan Program. These guidelines were last revised in 2017 and the current version was revised in 2020 and became effective on September 1, 2021.</a:t>
            </a:r>
          </a:p>
        </p:txBody>
      </p:sp>
      <p:sp>
        <p:nvSpPr>
          <p:cNvPr id="4" name="Slide Number Placeholder 3"/>
          <p:cNvSpPr>
            <a:spLocks noGrp="1"/>
          </p:cNvSpPr>
          <p:nvPr>
            <p:ph type="sldNum" sz="quarter" idx="10"/>
          </p:nvPr>
        </p:nvSpPr>
        <p:spPr/>
        <p:txBody>
          <a:bodyPr/>
          <a:lstStyle/>
          <a:p>
            <a:fld id="{59984051-1FA2-4606-93EF-9A02B7EBEBA8}" type="slidenum">
              <a:rPr lang="en-US" smtClean="0"/>
              <a:t>3</a:t>
            </a:fld>
            <a:endParaRPr lang="en-US"/>
          </a:p>
        </p:txBody>
      </p:sp>
    </p:spTree>
    <p:extLst>
      <p:ext uri="{BB962C8B-B14F-4D97-AF65-F5344CB8AC3E}">
        <p14:creationId xmlns:p14="http://schemas.microsoft.com/office/powerpoint/2010/main" val="40195216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There are now 7 parts followed by general instructions for completing the required narrative response for each individual subsection.</a:t>
            </a:r>
          </a:p>
        </p:txBody>
      </p:sp>
      <p:sp>
        <p:nvSpPr>
          <p:cNvPr id="4" name="Slide Number Placeholder 3"/>
          <p:cNvSpPr>
            <a:spLocks noGrp="1"/>
          </p:cNvSpPr>
          <p:nvPr>
            <p:ph type="sldNum" sz="quarter" idx="10"/>
          </p:nvPr>
        </p:nvSpPr>
        <p:spPr/>
        <p:txBody>
          <a:bodyPr/>
          <a:lstStyle/>
          <a:p>
            <a:fld id="{59984051-1FA2-4606-93EF-9A02B7EBEBA8}" type="slidenum">
              <a:rPr lang="en-US" smtClean="0"/>
              <a:t>4</a:t>
            </a:fld>
            <a:endParaRPr lang="en-US"/>
          </a:p>
        </p:txBody>
      </p:sp>
    </p:spTree>
    <p:extLst>
      <p:ext uri="{BB962C8B-B14F-4D97-AF65-F5344CB8AC3E}">
        <p14:creationId xmlns:p14="http://schemas.microsoft.com/office/powerpoint/2010/main" val="216350984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9984051-1FA2-4606-93EF-9A02B7EBEBA8}" type="slidenum">
              <a:rPr lang="en-US" smtClean="0"/>
              <a:t>5</a:t>
            </a:fld>
            <a:endParaRPr lang="en-US"/>
          </a:p>
        </p:txBody>
      </p:sp>
    </p:spTree>
    <p:extLst>
      <p:ext uri="{BB962C8B-B14F-4D97-AF65-F5344CB8AC3E}">
        <p14:creationId xmlns:p14="http://schemas.microsoft.com/office/powerpoint/2010/main" val="379008739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the revised glossary, the eligibility requirements for “American student” has been added to this version. In addition, institutions must now submit a student survey as part of their determination report and will be reviewed during the on-site review.</a:t>
            </a:r>
          </a:p>
        </p:txBody>
      </p:sp>
      <p:sp>
        <p:nvSpPr>
          <p:cNvPr id="4" name="Slide Number Placeholder 3"/>
          <p:cNvSpPr>
            <a:spLocks noGrp="1"/>
          </p:cNvSpPr>
          <p:nvPr>
            <p:ph type="sldNum" sz="quarter" idx="10"/>
          </p:nvPr>
        </p:nvSpPr>
        <p:spPr/>
        <p:txBody>
          <a:bodyPr/>
          <a:lstStyle/>
          <a:p>
            <a:fld id="{59984051-1FA2-4606-93EF-9A02B7EBEBA8}" type="slidenum">
              <a:rPr lang="en-US" smtClean="0"/>
              <a:t>6</a:t>
            </a:fld>
            <a:endParaRPr lang="en-US"/>
          </a:p>
        </p:txBody>
      </p:sp>
    </p:spTree>
    <p:extLst>
      <p:ext uri="{BB962C8B-B14F-4D97-AF65-F5344CB8AC3E}">
        <p14:creationId xmlns:p14="http://schemas.microsoft.com/office/powerpoint/2010/main" val="301026159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definition of “service learning” has been added to this version of the guidelines. </a:t>
            </a:r>
          </a:p>
        </p:txBody>
      </p:sp>
      <p:sp>
        <p:nvSpPr>
          <p:cNvPr id="4" name="Slide Number Placeholder 3"/>
          <p:cNvSpPr>
            <a:spLocks noGrp="1"/>
          </p:cNvSpPr>
          <p:nvPr>
            <p:ph type="sldNum" sz="quarter" idx="5"/>
          </p:nvPr>
        </p:nvSpPr>
        <p:spPr/>
        <p:txBody>
          <a:bodyPr/>
          <a:lstStyle/>
          <a:p>
            <a:fld id="{59984051-1FA2-4606-93EF-9A02B7EBEBA8}" type="slidenum">
              <a:rPr lang="en-US" smtClean="0"/>
              <a:t>7</a:t>
            </a:fld>
            <a:endParaRPr lang="en-US"/>
          </a:p>
        </p:txBody>
      </p:sp>
    </p:spTree>
    <p:extLst>
      <p:ext uri="{BB962C8B-B14F-4D97-AF65-F5344CB8AC3E}">
        <p14:creationId xmlns:p14="http://schemas.microsoft.com/office/powerpoint/2010/main" val="26325512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Basic Eligibility Requirements section notes what applicants must demonstrate and agree to in order to qualify for comparability. Countries must meet these eligibility requirements during each application period.</a:t>
            </a:r>
          </a:p>
        </p:txBody>
      </p:sp>
      <p:sp>
        <p:nvSpPr>
          <p:cNvPr id="4" name="Slide Number Placeholder 3"/>
          <p:cNvSpPr>
            <a:spLocks noGrp="1"/>
          </p:cNvSpPr>
          <p:nvPr>
            <p:ph type="sldNum" sz="quarter" idx="10"/>
          </p:nvPr>
        </p:nvSpPr>
        <p:spPr/>
        <p:txBody>
          <a:bodyPr/>
          <a:lstStyle/>
          <a:p>
            <a:fld id="{59984051-1FA2-4606-93EF-9A02B7EBEBA8}" type="slidenum">
              <a:rPr lang="en-US" smtClean="0"/>
              <a:t>8</a:t>
            </a:fld>
            <a:endParaRPr lang="en-US"/>
          </a:p>
        </p:txBody>
      </p:sp>
    </p:spTree>
    <p:extLst>
      <p:ext uri="{BB962C8B-B14F-4D97-AF65-F5344CB8AC3E}">
        <p14:creationId xmlns:p14="http://schemas.microsoft.com/office/powerpoint/2010/main" val="129168455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Basic Eligibility Requirements section has been expanded to include additional guidance on what documentation and attestations must be included in the report.</a:t>
            </a:r>
          </a:p>
          <a:p>
            <a:endParaRPr lang="en-US" dirty="0"/>
          </a:p>
        </p:txBody>
      </p:sp>
      <p:sp>
        <p:nvSpPr>
          <p:cNvPr id="4" name="Slide Number Placeholder 3"/>
          <p:cNvSpPr>
            <a:spLocks noGrp="1"/>
          </p:cNvSpPr>
          <p:nvPr>
            <p:ph type="sldNum" sz="quarter" idx="10"/>
          </p:nvPr>
        </p:nvSpPr>
        <p:spPr/>
        <p:txBody>
          <a:bodyPr/>
          <a:lstStyle/>
          <a:p>
            <a:fld id="{59984051-1FA2-4606-93EF-9A02B7EBEBA8}" type="slidenum">
              <a:rPr lang="en-US" smtClean="0"/>
              <a:t>9</a:t>
            </a:fld>
            <a:endParaRPr lang="en-US"/>
          </a:p>
        </p:txBody>
      </p:sp>
    </p:spTree>
    <p:extLst>
      <p:ext uri="{BB962C8B-B14F-4D97-AF65-F5344CB8AC3E}">
        <p14:creationId xmlns:p14="http://schemas.microsoft.com/office/powerpoint/2010/main" val="289024982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9984051-1FA2-4606-93EF-9A02B7EBEBA8}" type="slidenum">
              <a:rPr lang="en-US" smtClean="0"/>
              <a:t>11</a:t>
            </a:fld>
            <a:endParaRPr lang="en-US"/>
          </a:p>
        </p:txBody>
      </p:sp>
    </p:spTree>
    <p:extLst>
      <p:ext uri="{BB962C8B-B14F-4D97-AF65-F5344CB8AC3E}">
        <p14:creationId xmlns:p14="http://schemas.microsoft.com/office/powerpoint/2010/main" val="18806677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30" name="Date Placeholder 29"/>
          <p:cNvSpPr>
            <a:spLocks noGrp="1"/>
          </p:cNvSpPr>
          <p:nvPr>
            <p:ph type="dt" sz="half" idx="10"/>
          </p:nvPr>
        </p:nvSpPr>
        <p:spPr/>
        <p:txBody>
          <a:bodyPr/>
          <a:lstStyle/>
          <a:p>
            <a:fld id="{9F7C1B28-EA94-4332-85FD-C468CC0E383E}" type="datetimeFigureOut">
              <a:rPr lang="en-US" smtClean="0"/>
              <a:t>4/7/2022</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5C592E68-D6F3-4CF9-9672-CA3515DF923B}"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9F7C1B28-EA94-4332-85FD-C468CC0E383E}" type="datetimeFigureOut">
              <a:rPr lang="en-US" smtClean="0"/>
              <a:t>4/7/2022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592E68-D6F3-4CF9-9672-CA3515DF923B}"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9F7C1B28-EA94-4332-85FD-C468CC0E383E}" type="datetimeFigureOut">
              <a:rPr lang="en-US" smtClean="0"/>
              <a:t>4/7/2022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592E68-D6F3-4CF9-9672-CA3515DF923B}"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9F7C1B28-EA94-4332-85FD-C468CC0E383E}" type="datetimeFigureOut">
              <a:rPr lang="en-US" smtClean="0"/>
              <a:t>4/7/2022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592E68-D6F3-4CF9-9672-CA3515DF923B}"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9F7C1B28-EA94-4332-85FD-C468CC0E383E}" type="datetimeFigureOut">
              <a:rPr lang="en-US" smtClean="0"/>
              <a:t>4/7/2022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592E68-D6F3-4CF9-9672-CA3515DF923B}"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a:t>Click to edit Master title style</a:t>
            </a:r>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9F7C1B28-EA94-4332-85FD-C468CC0E383E}" type="datetimeFigureOut">
              <a:rPr lang="en-US" smtClean="0"/>
              <a:t>4/7/2022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C592E68-D6F3-4CF9-9672-CA3515DF923B}"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a:t>Click to edit Master title style</a:t>
            </a:r>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9F7C1B28-EA94-4332-85FD-C468CC0E383E}" type="datetimeFigureOut">
              <a:rPr lang="en-US" smtClean="0"/>
              <a:t>4/7/2022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C592E68-D6F3-4CF9-9672-CA3515DF923B}"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a:t>Click to edit Master title style</a:t>
            </a:r>
          </a:p>
        </p:txBody>
      </p:sp>
      <p:sp>
        <p:nvSpPr>
          <p:cNvPr id="3" name="Date Placeholder 2"/>
          <p:cNvSpPr>
            <a:spLocks noGrp="1"/>
          </p:cNvSpPr>
          <p:nvPr>
            <p:ph type="dt" sz="half" idx="10"/>
          </p:nvPr>
        </p:nvSpPr>
        <p:spPr/>
        <p:txBody>
          <a:bodyPr/>
          <a:lstStyle/>
          <a:p>
            <a:fld id="{9F7C1B28-EA94-4332-85FD-C468CC0E383E}" type="datetimeFigureOut">
              <a:rPr lang="en-US" smtClean="0"/>
              <a:t>4/7/2022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C592E68-D6F3-4CF9-9672-CA3515DF923B}"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F7C1B28-EA94-4332-85FD-C468CC0E383E}" type="datetimeFigureOut">
              <a:rPr lang="en-US" smtClean="0"/>
              <a:t>4/7/2022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C592E68-D6F3-4CF9-9672-CA3515DF923B}"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9F7C1B28-EA94-4332-85FD-C468CC0E383E}" type="datetimeFigureOut">
              <a:rPr lang="en-US" smtClean="0"/>
              <a:t>4/7/2022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C592E68-D6F3-4CF9-9672-CA3515DF923B}"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a:t>Click to edit Master title style</a:t>
            </a:r>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9F7C1B28-EA94-4332-85FD-C468CC0E383E}" type="datetimeFigureOut">
              <a:rPr lang="en-US" smtClean="0"/>
              <a:t>4/7/2022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5C592E68-D6F3-4CF9-9672-CA3515DF923B}" type="slidenum">
              <a:rPr lang="en-US" smtClean="0"/>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a:t>Click to edit Master title style</a:t>
            </a:r>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9F7C1B28-EA94-4332-85FD-C468CC0E383E}" type="datetimeFigureOut">
              <a:rPr lang="en-US" smtClean="0"/>
              <a:t>4/7/2022</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5C592E68-D6F3-4CF9-9672-CA3515DF923B}" type="slidenum">
              <a:rPr lang="en-US" smtClean="0"/>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3.xml"/><Relationship Id="rId1" Type="http://schemas.openxmlformats.org/officeDocument/2006/relationships/slideLayout" Target="../slideLayouts/slideLayout2.xml"/><Relationship Id="rId5" Type="http://schemas.openxmlformats.org/officeDocument/2006/relationships/hyperlink" Target="https://sites.ed.gov/naciqi/" TargetMode="External"/><Relationship Id="rId4" Type="http://schemas.openxmlformats.org/officeDocument/2006/relationships/hyperlink" Target="https://sites.ed.gov/ncfmea/"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46176" y="762000"/>
            <a:ext cx="7851648" cy="1828800"/>
          </a:xfrm>
        </p:spPr>
        <p:txBody>
          <a:bodyPr>
            <a:normAutofit/>
          </a:bodyPr>
          <a:lstStyle/>
          <a:p>
            <a:r>
              <a:rPr lang="en-US" sz="4000" dirty="0"/>
              <a:t>National Committee on Foreign Medical Education and Accreditation (NCFMEA)</a:t>
            </a:r>
          </a:p>
        </p:txBody>
      </p:sp>
      <p:sp>
        <p:nvSpPr>
          <p:cNvPr id="3" name="Subtitle 2"/>
          <p:cNvSpPr>
            <a:spLocks noGrp="1"/>
          </p:cNvSpPr>
          <p:nvPr>
            <p:ph type="subTitle" idx="1"/>
          </p:nvPr>
        </p:nvSpPr>
        <p:spPr>
          <a:xfrm>
            <a:off x="720905" y="2743200"/>
            <a:ext cx="7854696" cy="1752600"/>
          </a:xfrm>
        </p:spPr>
        <p:txBody>
          <a:bodyPr/>
          <a:lstStyle/>
          <a:p>
            <a:r>
              <a:rPr lang="en-US" dirty="0"/>
              <a:t>2020 Guidelines Revision</a:t>
            </a:r>
          </a:p>
          <a:p>
            <a:r>
              <a:rPr lang="en-US" dirty="0"/>
              <a:t>Office of Postsecondary Education</a:t>
            </a:r>
          </a:p>
          <a:p>
            <a:r>
              <a:rPr lang="en-US" dirty="0"/>
              <a:t>U.S. Department of Education</a:t>
            </a:r>
          </a:p>
        </p:txBody>
      </p:sp>
    </p:spTree>
    <p:extLst>
      <p:ext uri="{BB962C8B-B14F-4D97-AF65-F5344CB8AC3E}">
        <p14:creationId xmlns:p14="http://schemas.microsoft.com/office/powerpoint/2010/main" val="206689667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7982" y="533400"/>
            <a:ext cx="8229600" cy="1143000"/>
          </a:xfrm>
        </p:spPr>
        <p:txBody>
          <a:bodyPr/>
          <a:lstStyle/>
          <a:p>
            <a:r>
              <a:rPr lang="en-US" dirty="0"/>
              <a:t>Other Notable Sections</a:t>
            </a:r>
          </a:p>
        </p:txBody>
      </p:sp>
      <p:sp>
        <p:nvSpPr>
          <p:cNvPr id="3" name="Content Placeholder 2"/>
          <p:cNvSpPr>
            <a:spLocks noGrp="1"/>
          </p:cNvSpPr>
          <p:nvPr>
            <p:ph idx="1"/>
          </p:nvPr>
        </p:nvSpPr>
        <p:spPr>
          <a:xfrm>
            <a:off x="685800" y="2133600"/>
            <a:ext cx="6934200" cy="1905000"/>
          </a:xfrm>
        </p:spPr>
        <p:txBody>
          <a:bodyPr>
            <a:normAutofit lnSpcReduction="10000"/>
          </a:bodyPr>
          <a:lstStyle/>
          <a:p>
            <a:pPr>
              <a:spcBef>
                <a:spcPts val="0"/>
              </a:spcBef>
            </a:pPr>
            <a:r>
              <a:rPr lang="en-US" sz="1800" dirty="0"/>
              <a:t>Section 5.3 Student Achievement</a:t>
            </a:r>
          </a:p>
          <a:p>
            <a:pPr marL="0" indent="0">
              <a:spcBef>
                <a:spcPts val="0"/>
              </a:spcBef>
              <a:buNone/>
            </a:pPr>
            <a:endParaRPr lang="en-US" sz="1800" dirty="0"/>
          </a:p>
          <a:p>
            <a:pPr>
              <a:spcBef>
                <a:spcPts val="0"/>
              </a:spcBef>
            </a:pPr>
            <a:r>
              <a:rPr lang="en-US" sz="1800" dirty="0"/>
              <a:t>Section 5.4 Outcomes Data and Student Course Evaluations</a:t>
            </a:r>
          </a:p>
          <a:p>
            <a:pPr marL="0" indent="0">
              <a:spcBef>
                <a:spcPts val="0"/>
              </a:spcBef>
              <a:buNone/>
            </a:pPr>
            <a:endParaRPr lang="en-US" sz="1800" dirty="0"/>
          </a:p>
          <a:p>
            <a:pPr>
              <a:spcBef>
                <a:spcPts val="0"/>
              </a:spcBef>
            </a:pPr>
            <a:r>
              <a:rPr lang="en-US" sz="1800" dirty="0"/>
              <a:t>Section 7.2 Onsite Review of Clinical Clerkship Sites </a:t>
            </a:r>
            <a:endParaRPr lang="en-US" dirty="0"/>
          </a:p>
          <a:p>
            <a:pPr marL="0" indent="0">
              <a:spcBef>
                <a:spcPts val="0"/>
              </a:spcBef>
              <a:buNone/>
            </a:pPr>
            <a:endParaRPr lang="en-US" sz="1000" dirty="0"/>
          </a:p>
          <a:p>
            <a:r>
              <a:rPr lang="en-US" sz="1800" dirty="0"/>
              <a:t>Section 7.7 Accrediting/Approval Decisions</a:t>
            </a:r>
          </a:p>
          <a:p>
            <a:pPr marL="0" indent="0">
              <a:buNone/>
            </a:pPr>
            <a:endParaRPr lang="en-US" dirty="0"/>
          </a:p>
        </p:txBody>
      </p:sp>
    </p:spTree>
    <p:extLst>
      <p:ext uri="{BB962C8B-B14F-4D97-AF65-F5344CB8AC3E}">
        <p14:creationId xmlns:p14="http://schemas.microsoft.com/office/powerpoint/2010/main" val="29352124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856488"/>
          </a:xfrm>
        </p:spPr>
        <p:txBody>
          <a:bodyPr>
            <a:normAutofit fontScale="90000"/>
          </a:bodyPr>
          <a:lstStyle/>
          <a:p>
            <a:r>
              <a:rPr lang="en-US" dirty="0"/>
              <a:t>Section 5.3: Student Achievement</a:t>
            </a:r>
          </a:p>
        </p:txBody>
      </p:sp>
      <p:pic>
        <p:nvPicPr>
          <p:cNvPr id="9" name="Content Placeholder 8">
            <a:extLst>
              <a:ext uri="{FF2B5EF4-FFF2-40B4-BE49-F238E27FC236}">
                <a16:creationId xmlns:a16="http://schemas.microsoft.com/office/drawing/2014/main" id="{E7ED0183-E3DE-4222-BB80-CAAAB572035E}"/>
              </a:ext>
            </a:extLst>
          </p:cNvPr>
          <p:cNvPicPr>
            <a:picLocks noGrp="1" noChangeAspect="1"/>
          </p:cNvPicPr>
          <p:nvPr>
            <p:ph idx="1"/>
          </p:nvPr>
        </p:nvPicPr>
        <p:blipFill>
          <a:blip r:embed="rId3"/>
          <a:stretch>
            <a:fillRect/>
          </a:stretch>
        </p:blipFill>
        <p:spPr>
          <a:xfrm>
            <a:off x="1073421" y="1935163"/>
            <a:ext cx="6997158" cy="4389437"/>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4319217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838200"/>
            <a:ext cx="8534400" cy="856488"/>
          </a:xfrm>
        </p:spPr>
        <p:txBody>
          <a:bodyPr>
            <a:noAutofit/>
          </a:bodyPr>
          <a:lstStyle/>
          <a:p>
            <a:r>
              <a:rPr lang="en-US" sz="3000" dirty="0"/>
              <a:t>Section 5.4: Outcomes Data and </a:t>
            </a:r>
            <a:br>
              <a:rPr lang="en-US" sz="3000" dirty="0"/>
            </a:br>
            <a:r>
              <a:rPr lang="en-US" sz="3000" dirty="0"/>
              <a:t>		 Student Course Evaluation</a:t>
            </a:r>
          </a:p>
        </p:txBody>
      </p:sp>
      <p:pic>
        <p:nvPicPr>
          <p:cNvPr id="7" name="Content Placeholder 6">
            <a:extLst>
              <a:ext uri="{FF2B5EF4-FFF2-40B4-BE49-F238E27FC236}">
                <a16:creationId xmlns:a16="http://schemas.microsoft.com/office/drawing/2014/main" id="{AA2C0036-F998-48D6-B07C-9FA013824DE9}"/>
              </a:ext>
            </a:extLst>
          </p:cNvPr>
          <p:cNvPicPr>
            <a:picLocks noGrp="1" noChangeAspect="1"/>
          </p:cNvPicPr>
          <p:nvPr>
            <p:ph idx="1"/>
          </p:nvPr>
        </p:nvPicPr>
        <p:blipFill>
          <a:blip r:embed="rId3"/>
          <a:stretch>
            <a:fillRect/>
          </a:stretch>
        </p:blipFill>
        <p:spPr>
          <a:xfrm>
            <a:off x="1467350" y="1935163"/>
            <a:ext cx="6209299" cy="4389437"/>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31156385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6700" y="609600"/>
            <a:ext cx="8610600" cy="856488"/>
          </a:xfrm>
        </p:spPr>
        <p:txBody>
          <a:bodyPr>
            <a:noAutofit/>
          </a:bodyPr>
          <a:lstStyle/>
          <a:p>
            <a:r>
              <a:rPr lang="en-US" sz="3200" dirty="0"/>
              <a:t>Section 7.2: Onsite Review of Clinical Clerkship Sites</a:t>
            </a:r>
          </a:p>
        </p:txBody>
      </p:sp>
      <p:pic>
        <p:nvPicPr>
          <p:cNvPr id="9" name="Content Placeholder 8">
            <a:extLst>
              <a:ext uri="{FF2B5EF4-FFF2-40B4-BE49-F238E27FC236}">
                <a16:creationId xmlns:a16="http://schemas.microsoft.com/office/drawing/2014/main" id="{B6157461-E4EA-428A-8F7E-6A4CAA30CAEF}"/>
              </a:ext>
            </a:extLst>
          </p:cNvPr>
          <p:cNvPicPr>
            <a:picLocks noGrp="1" noChangeAspect="1"/>
          </p:cNvPicPr>
          <p:nvPr>
            <p:ph idx="1"/>
          </p:nvPr>
        </p:nvPicPr>
        <p:blipFill>
          <a:blip r:embed="rId3"/>
          <a:stretch>
            <a:fillRect/>
          </a:stretch>
        </p:blipFill>
        <p:spPr>
          <a:xfrm>
            <a:off x="1335185" y="1752600"/>
            <a:ext cx="6473630" cy="4389437"/>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42209213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47766"/>
            <a:ext cx="8229600" cy="856488"/>
          </a:xfrm>
        </p:spPr>
        <p:txBody>
          <a:bodyPr>
            <a:normAutofit/>
          </a:bodyPr>
          <a:lstStyle/>
          <a:p>
            <a:r>
              <a:rPr lang="en-US" sz="3600" dirty="0"/>
              <a:t>Section 7.7: Accrediting/Approval Decisions</a:t>
            </a:r>
          </a:p>
        </p:txBody>
      </p:sp>
      <p:pic>
        <p:nvPicPr>
          <p:cNvPr id="18" name="Content Placeholder 17">
            <a:extLst>
              <a:ext uri="{FF2B5EF4-FFF2-40B4-BE49-F238E27FC236}">
                <a16:creationId xmlns:a16="http://schemas.microsoft.com/office/drawing/2014/main" id="{E4DB4435-93A0-4161-B7A2-DE863E61DAB7}"/>
              </a:ext>
            </a:extLst>
          </p:cNvPr>
          <p:cNvPicPr>
            <a:picLocks noGrp="1" noChangeAspect="1"/>
          </p:cNvPicPr>
          <p:nvPr>
            <p:ph idx="1"/>
          </p:nvPr>
        </p:nvPicPr>
        <p:blipFill>
          <a:blip r:embed="rId3"/>
          <a:stretch>
            <a:fillRect/>
          </a:stretch>
        </p:blipFill>
        <p:spPr>
          <a:xfrm>
            <a:off x="928341" y="1524000"/>
            <a:ext cx="7287317" cy="4389437"/>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124474567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E0741C4E-A4D4-4306-BDF6-3B0BCD800A26}"/>
              </a:ext>
            </a:extLst>
          </p:cNvPr>
          <p:cNvPicPr>
            <a:picLocks noChangeAspect="1"/>
          </p:cNvPicPr>
          <p:nvPr/>
        </p:nvPicPr>
        <p:blipFill>
          <a:blip r:embed="rId3"/>
          <a:stretch>
            <a:fillRect/>
          </a:stretch>
        </p:blipFill>
        <p:spPr>
          <a:xfrm>
            <a:off x="4191000" y="942586"/>
            <a:ext cx="1219306" cy="1341236"/>
          </a:xfrm>
          <a:prstGeom prst="rect">
            <a:avLst/>
          </a:prstGeom>
        </p:spPr>
      </p:pic>
      <p:sp>
        <p:nvSpPr>
          <p:cNvPr id="3" name="Content Placeholder 2"/>
          <p:cNvSpPr>
            <a:spLocks noGrp="1"/>
          </p:cNvSpPr>
          <p:nvPr>
            <p:ph idx="1"/>
          </p:nvPr>
        </p:nvSpPr>
        <p:spPr>
          <a:xfrm>
            <a:off x="381000" y="2450869"/>
            <a:ext cx="8229600" cy="4389120"/>
          </a:xfrm>
        </p:spPr>
        <p:txBody>
          <a:bodyPr/>
          <a:lstStyle/>
          <a:p>
            <a:pPr lvl="1"/>
            <a:r>
              <a:rPr lang="en-US" dirty="0">
                <a:hlinkClick r:id="rId4"/>
              </a:rPr>
              <a:t>https://sites.ed.gov/ncfmea/</a:t>
            </a:r>
            <a:endParaRPr lang="en-US" dirty="0"/>
          </a:p>
          <a:p>
            <a:pPr lvl="1"/>
            <a:r>
              <a:rPr lang="en-US" dirty="0"/>
              <a:t>Contact: </a:t>
            </a:r>
          </a:p>
        </p:txBody>
      </p:sp>
      <p:sp>
        <p:nvSpPr>
          <p:cNvPr id="9" name="TextBox 8">
            <a:extLst>
              <a:ext uri="{FF2B5EF4-FFF2-40B4-BE49-F238E27FC236}">
                <a16:creationId xmlns:a16="http://schemas.microsoft.com/office/drawing/2014/main" id="{D924721B-75C7-4314-9CFB-415DCBF47DBA}"/>
              </a:ext>
            </a:extLst>
          </p:cNvPr>
          <p:cNvSpPr txBox="1"/>
          <p:nvPr/>
        </p:nvSpPr>
        <p:spPr>
          <a:xfrm>
            <a:off x="1066800" y="5142616"/>
            <a:ext cx="4876800" cy="1200329"/>
          </a:xfrm>
          <a:prstGeom prst="rect">
            <a:avLst/>
          </a:prstGeom>
          <a:noFill/>
        </p:spPr>
        <p:txBody>
          <a:bodyPr wrap="square">
            <a:spAutoFit/>
          </a:bodyPr>
          <a:lstStyle/>
          <a:p>
            <a:pPr marL="0" marR="0">
              <a:spcBef>
                <a:spcPts val="0"/>
              </a:spcBef>
              <a:spcAft>
                <a:spcPts val="0"/>
              </a:spcAft>
            </a:pPr>
            <a:r>
              <a:rPr lang="en-US" sz="1800" dirty="0">
                <a:effectLst/>
                <a:latin typeface="Calibri" panose="020F0502020204030204" pitchFamily="34" charset="0"/>
                <a:ea typeface="Calibri" panose="020F0502020204030204" pitchFamily="34" charset="0"/>
              </a:rPr>
              <a:t>Monica Freeman</a:t>
            </a:r>
          </a:p>
          <a:p>
            <a:pPr marL="0" marR="0">
              <a:spcBef>
                <a:spcPts val="0"/>
              </a:spcBef>
              <a:spcAft>
                <a:spcPts val="0"/>
              </a:spcAft>
            </a:pPr>
            <a:r>
              <a:rPr lang="en-US" sz="1800" dirty="0">
                <a:effectLst/>
                <a:latin typeface="Calibri" panose="020F0502020204030204" pitchFamily="34" charset="0"/>
                <a:ea typeface="Calibri" panose="020F0502020204030204" pitchFamily="34" charset="0"/>
              </a:rPr>
              <a:t>Management and Program Analyst</a:t>
            </a:r>
          </a:p>
          <a:p>
            <a:pPr marL="0" marR="0">
              <a:spcBef>
                <a:spcPts val="0"/>
              </a:spcBef>
              <a:spcAft>
                <a:spcPts val="0"/>
              </a:spcAft>
            </a:pPr>
            <a:r>
              <a:rPr lang="en-US" sz="1800" dirty="0">
                <a:effectLst/>
                <a:latin typeface="Calibri" panose="020F0502020204030204" pitchFamily="34" charset="0"/>
                <a:ea typeface="Calibri" panose="020F0502020204030204" pitchFamily="34" charset="0"/>
              </a:rPr>
              <a:t>Office of Postsecondary Education (OPE)</a:t>
            </a:r>
          </a:p>
          <a:p>
            <a:pPr marL="0" marR="0">
              <a:spcBef>
                <a:spcPts val="0"/>
              </a:spcBef>
              <a:spcAft>
                <a:spcPts val="0"/>
              </a:spcAft>
            </a:pPr>
            <a:r>
              <a:rPr lang="en-US" sz="1800" dirty="0">
                <a:effectLst/>
                <a:latin typeface="Calibri" panose="020F0502020204030204" pitchFamily="34" charset="0"/>
                <a:ea typeface="Calibri" panose="020F0502020204030204" pitchFamily="34" charset="0"/>
              </a:rPr>
              <a:t>Monica.Freeman@ed.gov</a:t>
            </a:r>
          </a:p>
        </p:txBody>
      </p:sp>
      <p:sp>
        <p:nvSpPr>
          <p:cNvPr id="22" name="TextBox 21">
            <a:extLst>
              <a:ext uri="{FF2B5EF4-FFF2-40B4-BE49-F238E27FC236}">
                <a16:creationId xmlns:a16="http://schemas.microsoft.com/office/drawing/2014/main" id="{D76591E0-CA98-44F4-AA88-A0ECC5FA33E7}"/>
              </a:ext>
            </a:extLst>
          </p:cNvPr>
          <p:cNvSpPr txBox="1"/>
          <p:nvPr/>
        </p:nvSpPr>
        <p:spPr>
          <a:xfrm>
            <a:off x="1066800" y="3352800"/>
            <a:ext cx="7696200" cy="1754326"/>
          </a:xfrm>
          <a:prstGeom prst="rect">
            <a:avLst/>
          </a:prstGeom>
          <a:noFill/>
        </p:spPr>
        <p:txBody>
          <a:bodyPr wrap="square" rtlCol="0">
            <a:spAutoFit/>
          </a:bodyPr>
          <a:lstStyle/>
          <a:p>
            <a:r>
              <a:rPr lang="en-US" dirty="0">
                <a:latin typeface="+mj-lt"/>
              </a:rPr>
              <a:t>George Alan Smith, Ed.D.</a:t>
            </a:r>
          </a:p>
          <a:p>
            <a:r>
              <a:rPr lang="en-US" dirty="0">
                <a:latin typeface="+mj-lt"/>
              </a:rPr>
              <a:t>Executive Director</a:t>
            </a:r>
          </a:p>
          <a:p>
            <a:r>
              <a:rPr lang="en-US" dirty="0">
                <a:latin typeface="+mj-lt"/>
              </a:rPr>
              <a:t>National Advisory Committee on Institutional Quality and Integrity, </a:t>
            </a:r>
            <a:r>
              <a:rPr lang="en-US" dirty="0">
                <a:latin typeface="+mj-lt"/>
                <a:hlinkClick r:id="rId5"/>
              </a:rPr>
              <a:t>NACIQI</a:t>
            </a:r>
            <a:endParaRPr lang="en-US" dirty="0">
              <a:latin typeface="+mj-lt"/>
            </a:endParaRPr>
          </a:p>
          <a:p>
            <a:r>
              <a:rPr lang="en-US" dirty="0">
                <a:latin typeface="+mj-lt"/>
              </a:rPr>
              <a:t>National Committee on Foreign Medical Education and Accreditation, </a:t>
            </a:r>
            <a:r>
              <a:rPr lang="en-US" dirty="0">
                <a:latin typeface="+mj-lt"/>
                <a:hlinkClick r:id="rId4"/>
              </a:rPr>
              <a:t>NCFMEA</a:t>
            </a:r>
            <a:endParaRPr lang="en-US" dirty="0">
              <a:latin typeface="+mj-lt"/>
            </a:endParaRPr>
          </a:p>
          <a:p>
            <a:r>
              <a:rPr lang="en-US" dirty="0">
                <a:latin typeface="+mj-lt"/>
              </a:rPr>
              <a:t>Office of Postsecondary Education (OPE)</a:t>
            </a:r>
          </a:p>
          <a:p>
            <a:r>
              <a:rPr lang="en-US" dirty="0">
                <a:latin typeface="+mj-lt"/>
              </a:rPr>
              <a:t>George.Alan.Smith@ed.gov</a:t>
            </a:r>
          </a:p>
        </p:txBody>
      </p:sp>
    </p:spTree>
    <p:extLst>
      <p:ext uri="{BB962C8B-B14F-4D97-AF65-F5344CB8AC3E}">
        <p14:creationId xmlns:p14="http://schemas.microsoft.com/office/powerpoint/2010/main" val="29912335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81000"/>
            <a:ext cx="8229600" cy="1143000"/>
          </a:xfrm>
        </p:spPr>
        <p:txBody>
          <a:bodyPr/>
          <a:lstStyle/>
          <a:p>
            <a:r>
              <a:rPr lang="en-US" dirty="0"/>
              <a:t>Updated Guidelines - 2020	</a:t>
            </a:r>
          </a:p>
        </p:txBody>
      </p:sp>
      <p:sp>
        <p:nvSpPr>
          <p:cNvPr id="3" name="Content Placeholder 2"/>
          <p:cNvSpPr>
            <a:spLocks noGrp="1"/>
          </p:cNvSpPr>
          <p:nvPr>
            <p:ph idx="1"/>
          </p:nvPr>
        </p:nvSpPr>
        <p:spPr/>
        <p:txBody>
          <a:bodyPr>
            <a:normAutofit/>
          </a:bodyPr>
          <a:lstStyle/>
          <a:p>
            <a:r>
              <a:rPr lang="en-US" dirty="0"/>
              <a:t>The NCFMEA Guidelines for Determination of Comparability were revised in September, 2020 and were effective on September 1, 2021.</a:t>
            </a:r>
          </a:p>
          <a:p>
            <a:pPr marL="0" indent="0">
              <a:buNone/>
            </a:pPr>
            <a:endParaRPr lang="en-US" sz="900" dirty="0"/>
          </a:p>
          <a:p>
            <a:pPr marL="0" indent="0">
              <a:buNone/>
            </a:pPr>
            <a:endParaRPr lang="en-US" sz="1000" dirty="0"/>
          </a:p>
          <a:p>
            <a:r>
              <a:rPr lang="en-US" dirty="0"/>
              <a:t>The purpose of this presentation is to:</a:t>
            </a:r>
          </a:p>
          <a:p>
            <a:pPr lvl="1"/>
            <a:r>
              <a:rPr lang="en-US" dirty="0"/>
              <a:t>highlight changes and revisions; and </a:t>
            </a:r>
          </a:p>
          <a:p>
            <a:pPr lvl="1"/>
            <a:r>
              <a:rPr lang="en-US" dirty="0"/>
              <a:t>insert report submission requirements for clarity. </a:t>
            </a:r>
          </a:p>
          <a:p>
            <a:pPr marL="393192" lvl="1" indent="0">
              <a:buNone/>
            </a:pPr>
            <a:endParaRPr lang="en-US" dirty="0"/>
          </a:p>
        </p:txBody>
      </p:sp>
    </p:spTree>
    <p:extLst>
      <p:ext uri="{BB962C8B-B14F-4D97-AF65-F5344CB8AC3E}">
        <p14:creationId xmlns:p14="http://schemas.microsoft.com/office/powerpoint/2010/main" val="33122309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951253"/>
            <a:ext cx="8229600" cy="591312"/>
          </a:xfrm>
        </p:spPr>
        <p:txBody>
          <a:bodyPr>
            <a:normAutofit fontScale="90000"/>
          </a:bodyPr>
          <a:lstStyle/>
          <a:p>
            <a:r>
              <a:rPr lang="en-US" dirty="0"/>
              <a:t>Overview</a:t>
            </a:r>
          </a:p>
        </p:txBody>
      </p:sp>
      <p:cxnSp>
        <p:nvCxnSpPr>
          <p:cNvPr id="5" name="Straight Arrow Connector 4"/>
          <p:cNvCxnSpPr/>
          <p:nvPr/>
        </p:nvCxnSpPr>
        <p:spPr>
          <a:xfrm>
            <a:off x="3048000" y="3276600"/>
            <a:ext cx="914400" cy="381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pic>
        <p:nvPicPr>
          <p:cNvPr id="10" name="Content Placeholder 9">
            <a:extLst>
              <a:ext uri="{FF2B5EF4-FFF2-40B4-BE49-F238E27FC236}">
                <a16:creationId xmlns:a16="http://schemas.microsoft.com/office/drawing/2014/main" id="{4B795B7E-3C9C-403B-8055-8FBE45D26DA6}"/>
              </a:ext>
            </a:extLst>
          </p:cNvPr>
          <p:cNvPicPr>
            <a:picLocks noGrp="1" noChangeAspect="1"/>
          </p:cNvPicPr>
          <p:nvPr>
            <p:ph idx="1"/>
          </p:nvPr>
        </p:nvPicPr>
        <p:blipFill>
          <a:blip r:embed="rId3"/>
          <a:stretch>
            <a:fillRect/>
          </a:stretch>
        </p:blipFill>
        <p:spPr>
          <a:xfrm>
            <a:off x="1379400" y="1905000"/>
            <a:ext cx="6385200" cy="4389437"/>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35608569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533400"/>
            <a:ext cx="8229600" cy="1143000"/>
          </a:xfrm>
        </p:spPr>
        <p:txBody>
          <a:bodyPr/>
          <a:lstStyle/>
          <a:p>
            <a:r>
              <a:rPr lang="en-US" dirty="0"/>
              <a:t>Seven Parts</a:t>
            </a:r>
          </a:p>
        </p:txBody>
      </p:sp>
      <p:pic>
        <p:nvPicPr>
          <p:cNvPr id="5" name="Content Placeholder 4">
            <a:extLst>
              <a:ext uri="{FF2B5EF4-FFF2-40B4-BE49-F238E27FC236}">
                <a16:creationId xmlns:a16="http://schemas.microsoft.com/office/drawing/2014/main" id="{78A85F6C-AFD5-4E33-A947-C6C81B071385}"/>
              </a:ext>
            </a:extLst>
          </p:cNvPr>
          <p:cNvPicPr>
            <a:picLocks noGrp="1" noChangeAspect="1"/>
          </p:cNvPicPr>
          <p:nvPr>
            <p:ph idx="1"/>
          </p:nvPr>
        </p:nvPicPr>
        <p:blipFill>
          <a:blip r:embed="rId3"/>
          <a:stretch>
            <a:fillRect/>
          </a:stretch>
        </p:blipFill>
        <p:spPr>
          <a:xfrm>
            <a:off x="1465111" y="1935163"/>
            <a:ext cx="6213777" cy="4389437"/>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38144950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523009"/>
            <a:ext cx="8229600" cy="1143000"/>
          </a:xfrm>
        </p:spPr>
        <p:txBody>
          <a:bodyPr/>
          <a:lstStyle/>
          <a:p>
            <a:r>
              <a:rPr lang="en-US" dirty="0"/>
              <a:t>Preparing the Application</a:t>
            </a:r>
          </a:p>
        </p:txBody>
      </p:sp>
      <p:pic>
        <p:nvPicPr>
          <p:cNvPr id="5" name="Content Placeholder 4">
            <a:extLst>
              <a:ext uri="{FF2B5EF4-FFF2-40B4-BE49-F238E27FC236}">
                <a16:creationId xmlns:a16="http://schemas.microsoft.com/office/drawing/2014/main" id="{16EC1C76-1BAB-4C98-9C59-495F16E4DD9A}"/>
              </a:ext>
            </a:extLst>
          </p:cNvPr>
          <p:cNvPicPr>
            <a:picLocks noGrp="1" noChangeAspect="1"/>
          </p:cNvPicPr>
          <p:nvPr>
            <p:ph idx="1"/>
          </p:nvPr>
        </p:nvPicPr>
        <p:blipFill>
          <a:blip r:embed="rId3"/>
          <a:stretch>
            <a:fillRect/>
          </a:stretch>
        </p:blipFill>
        <p:spPr>
          <a:xfrm>
            <a:off x="1421716" y="1935163"/>
            <a:ext cx="6300568" cy="4389437"/>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7846374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8" y="685800"/>
            <a:ext cx="8229600" cy="838200"/>
          </a:xfrm>
        </p:spPr>
        <p:txBody>
          <a:bodyPr/>
          <a:lstStyle/>
          <a:p>
            <a:r>
              <a:rPr lang="en-US" dirty="0"/>
              <a:t>Revised Glossary</a:t>
            </a:r>
          </a:p>
        </p:txBody>
      </p:sp>
      <p:pic>
        <p:nvPicPr>
          <p:cNvPr id="9" name="Content Placeholder 8">
            <a:extLst>
              <a:ext uri="{FF2B5EF4-FFF2-40B4-BE49-F238E27FC236}">
                <a16:creationId xmlns:a16="http://schemas.microsoft.com/office/drawing/2014/main" id="{EEE35D15-46FA-44B4-A5F1-D3FFAEEF445E}"/>
              </a:ext>
            </a:extLst>
          </p:cNvPr>
          <p:cNvPicPr>
            <a:picLocks noGrp="1" noChangeAspect="1"/>
          </p:cNvPicPr>
          <p:nvPr>
            <p:ph idx="1"/>
          </p:nvPr>
        </p:nvPicPr>
        <p:blipFill>
          <a:blip r:embed="rId3"/>
          <a:stretch>
            <a:fillRect/>
          </a:stretch>
        </p:blipFill>
        <p:spPr>
          <a:xfrm>
            <a:off x="1256459" y="1676400"/>
            <a:ext cx="6631079" cy="4724400"/>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42927001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a:extLst>
              <a:ext uri="{FF2B5EF4-FFF2-40B4-BE49-F238E27FC236}">
                <a16:creationId xmlns:a16="http://schemas.microsoft.com/office/drawing/2014/main" id="{582E69FD-05DF-47DF-B613-BD8F9FDD4CA2}"/>
              </a:ext>
            </a:extLst>
          </p:cNvPr>
          <p:cNvPicPr>
            <a:picLocks noGrp="1" noChangeAspect="1"/>
          </p:cNvPicPr>
          <p:nvPr>
            <p:ph idx="1"/>
          </p:nvPr>
        </p:nvPicPr>
        <p:blipFill>
          <a:blip r:embed="rId3"/>
          <a:stretch>
            <a:fillRect/>
          </a:stretch>
        </p:blipFill>
        <p:spPr>
          <a:xfrm>
            <a:off x="1680565" y="1950997"/>
            <a:ext cx="5405664" cy="4401312"/>
          </a:xfrm>
          <a:prstGeom prst="rect">
            <a:avLst/>
          </a:prstGeom>
          <a:ln>
            <a:noFill/>
          </a:ln>
          <a:effectLst>
            <a:outerShdw blurRad="292100" dist="139700" dir="2700000" algn="tl" rotWithShape="0">
              <a:srgbClr val="333333">
                <a:alpha val="65000"/>
              </a:srgbClr>
            </a:outerShdw>
          </a:effectLst>
        </p:spPr>
      </p:pic>
      <p:pic>
        <p:nvPicPr>
          <p:cNvPr id="6" name="Picture 5">
            <a:extLst>
              <a:ext uri="{FF2B5EF4-FFF2-40B4-BE49-F238E27FC236}">
                <a16:creationId xmlns:a16="http://schemas.microsoft.com/office/drawing/2014/main" id="{A915521C-FF39-43A1-A86D-583E724008CE}"/>
              </a:ext>
            </a:extLst>
          </p:cNvPr>
          <p:cNvPicPr>
            <a:picLocks noChangeAspect="1"/>
          </p:cNvPicPr>
          <p:nvPr/>
        </p:nvPicPr>
        <p:blipFill>
          <a:blip r:embed="rId4"/>
          <a:stretch>
            <a:fillRect/>
          </a:stretch>
        </p:blipFill>
        <p:spPr>
          <a:xfrm>
            <a:off x="76200" y="641743"/>
            <a:ext cx="8686800" cy="1306288"/>
          </a:xfrm>
          <a:prstGeom prst="rect">
            <a:avLst/>
          </a:prstGeom>
        </p:spPr>
      </p:pic>
    </p:spTree>
    <p:extLst>
      <p:ext uri="{BB962C8B-B14F-4D97-AF65-F5344CB8AC3E}">
        <p14:creationId xmlns:p14="http://schemas.microsoft.com/office/powerpoint/2010/main" val="1113175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43791"/>
            <a:ext cx="8229600" cy="1143000"/>
          </a:xfrm>
        </p:spPr>
        <p:txBody>
          <a:bodyPr>
            <a:normAutofit fontScale="90000"/>
          </a:bodyPr>
          <a:lstStyle/>
          <a:p>
            <a:r>
              <a:rPr lang="en-US" dirty="0"/>
              <a:t>Basic Eligibility Requirements, Pt. 1</a:t>
            </a:r>
          </a:p>
        </p:txBody>
      </p:sp>
      <p:pic>
        <p:nvPicPr>
          <p:cNvPr id="5" name="Content Placeholder 4">
            <a:extLst>
              <a:ext uri="{FF2B5EF4-FFF2-40B4-BE49-F238E27FC236}">
                <a16:creationId xmlns:a16="http://schemas.microsoft.com/office/drawing/2014/main" id="{7E600FFF-9688-4BED-B8B4-5396B74C09C2}"/>
              </a:ext>
            </a:extLst>
          </p:cNvPr>
          <p:cNvPicPr>
            <a:picLocks noGrp="1" noChangeAspect="1"/>
          </p:cNvPicPr>
          <p:nvPr>
            <p:ph idx="1"/>
          </p:nvPr>
        </p:nvPicPr>
        <p:blipFill>
          <a:blip r:embed="rId3"/>
          <a:stretch>
            <a:fillRect/>
          </a:stretch>
        </p:blipFill>
        <p:spPr>
          <a:xfrm>
            <a:off x="1466610" y="1828800"/>
            <a:ext cx="6210780" cy="4389437"/>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18125739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04800"/>
            <a:ext cx="8534400" cy="1143000"/>
          </a:xfrm>
        </p:spPr>
        <p:txBody>
          <a:bodyPr>
            <a:normAutofit/>
          </a:bodyPr>
          <a:lstStyle/>
          <a:p>
            <a:r>
              <a:rPr lang="en-US" sz="3600" dirty="0"/>
              <a:t>Basic Eligibility Requirements, Pt. 1 Continued</a:t>
            </a:r>
          </a:p>
        </p:txBody>
      </p:sp>
      <p:pic>
        <p:nvPicPr>
          <p:cNvPr id="7" name="Content Placeholder 6">
            <a:extLst>
              <a:ext uri="{FF2B5EF4-FFF2-40B4-BE49-F238E27FC236}">
                <a16:creationId xmlns:a16="http://schemas.microsoft.com/office/drawing/2014/main" id="{E135623B-A2E1-4361-8997-0FCA0CBF33EC}"/>
              </a:ext>
            </a:extLst>
          </p:cNvPr>
          <p:cNvPicPr>
            <a:picLocks noGrp="1" noChangeAspect="1"/>
          </p:cNvPicPr>
          <p:nvPr>
            <p:ph idx="1"/>
          </p:nvPr>
        </p:nvPicPr>
        <p:blipFill>
          <a:blip r:embed="rId3"/>
          <a:stretch>
            <a:fillRect/>
          </a:stretch>
        </p:blipFill>
        <p:spPr>
          <a:xfrm>
            <a:off x="1475177" y="1752600"/>
            <a:ext cx="6193646" cy="4389437"/>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210549137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1707</TotalTime>
  <Words>492</Words>
  <Application>Microsoft Office PowerPoint</Application>
  <PresentationFormat>On-screen Show (4:3)</PresentationFormat>
  <Paragraphs>61</Paragraphs>
  <Slides>15</Slides>
  <Notes>13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Calibri</vt:lpstr>
      <vt:lpstr>Constantia</vt:lpstr>
      <vt:lpstr>Wingdings 2</vt:lpstr>
      <vt:lpstr>Flow</vt:lpstr>
      <vt:lpstr>National Committee on Foreign Medical Education and Accreditation (NCFMEA)</vt:lpstr>
      <vt:lpstr>Updated Guidelines - 2020 </vt:lpstr>
      <vt:lpstr>Overview</vt:lpstr>
      <vt:lpstr>Seven Parts</vt:lpstr>
      <vt:lpstr>Preparing the Application</vt:lpstr>
      <vt:lpstr>Revised Glossary</vt:lpstr>
      <vt:lpstr>PowerPoint Presentation</vt:lpstr>
      <vt:lpstr>Basic Eligibility Requirements, Pt. 1</vt:lpstr>
      <vt:lpstr>Basic Eligibility Requirements, Pt. 1 Continued</vt:lpstr>
      <vt:lpstr>Other Notable Sections</vt:lpstr>
      <vt:lpstr>Section 5.3: Student Achievement</vt:lpstr>
      <vt:lpstr>Section 5.4: Outcomes Data and     Student Course Evaluation</vt:lpstr>
      <vt:lpstr>Section 7.2: Onsite Review of Clinical Clerkship Sites</vt:lpstr>
      <vt:lpstr>Section 7.7: Accrediting/Approval Decisions</vt:lpstr>
      <vt:lpstr>PowerPoint Presentation</vt:lpstr>
    </vt:vector>
  </TitlesOfParts>
  <Company>U.S. Department of Education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 Department of Education</dc:creator>
  <cp:lastModifiedBy>George Alan Smith</cp:lastModifiedBy>
  <cp:revision>52</cp:revision>
  <dcterms:created xsi:type="dcterms:W3CDTF">2017-07-07T13:54:59Z</dcterms:created>
  <dcterms:modified xsi:type="dcterms:W3CDTF">2022-04-07T14:15:43Z</dcterms:modified>
</cp:coreProperties>
</file>