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3"/>
  </p:notesMasterIdLst>
  <p:handoutMasterIdLst>
    <p:handoutMasterId r:id="rId44"/>
  </p:handoutMasterIdLst>
  <p:sldIdLst>
    <p:sldId id="256" r:id="rId2"/>
    <p:sldId id="261" r:id="rId3"/>
    <p:sldId id="297" r:id="rId4"/>
    <p:sldId id="298" r:id="rId5"/>
    <p:sldId id="296" r:id="rId6"/>
    <p:sldId id="265" r:id="rId7"/>
    <p:sldId id="293" r:id="rId8"/>
    <p:sldId id="257" r:id="rId9"/>
    <p:sldId id="258" r:id="rId10"/>
    <p:sldId id="259" r:id="rId11"/>
    <p:sldId id="266" r:id="rId12"/>
    <p:sldId id="267" r:id="rId13"/>
    <p:sldId id="268" r:id="rId14"/>
    <p:sldId id="269" r:id="rId15"/>
    <p:sldId id="270" r:id="rId16"/>
    <p:sldId id="271" r:id="rId17"/>
    <p:sldId id="294" r:id="rId18"/>
    <p:sldId id="272" r:id="rId19"/>
    <p:sldId id="273" r:id="rId20"/>
    <p:sldId id="274" r:id="rId21"/>
    <p:sldId id="275" r:id="rId22"/>
    <p:sldId id="262" r:id="rId23"/>
    <p:sldId id="276" r:id="rId24"/>
    <p:sldId id="277" r:id="rId25"/>
    <p:sldId id="278" r:id="rId26"/>
    <p:sldId id="279" r:id="rId27"/>
    <p:sldId id="281" r:id="rId28"/>
    <p:sldId id="280" r:id="rId29"/>
    <p:sldId id="295" r:id="rId30"/>
    <p:sldId id="283" r:id="rId31"/>
    <p:sldId id="284" r:id="rId32"/>
    <p:sldId id="285" r:id="rId33"/>
    <p:sldId id="287" r:id="rId34"/>
    <p:sldId id="290" r:id="rId35"/>
    <p:sldId id="291" r:id="rId36"/>
    <p:sldId id="299" r:id="rId37"/>
    <p:sldId id="300" r:id="rId38"/>
    <p:sldId id="292" r:id="rId39"/>
    <p:sldId id="263" r:id="rId40"/>
    <p:sldId id="264" r:id="rId41"/>
    <p:sldId id="301" r:id="rId4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6D7D8"/>
    <a:srgbClr val="C0C0C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107" autoAdjust="0"/>
    <p:restoredTop sz="94681" autoAdjust="0"/>
  </p:normalViewPr>
  <p:slideViewPr>
    <p:cSldViewPr showGuides="1">
      <p:cViewPr varScale="1">
        <p:scale>
          <a:sx n="128" d="100"/>
          <a:sy n="128" d="100"/>
        </p:scale>
        <p:origin x="-1050" y="-84"/>
      </p:cViewPr>
      <p:guideLst>
        <p:guide orient="horz" pos="2160"/>
        <p:guide pos="2880"/>
      </p:guideLst>
    </p:cSldViewPr>
  </p:slideViewPr>
  <p:outlineViewPr>
    <p:cViewPr>
      <p:scale>
        <a:sx n="25" d="100"/>
        <a:sy n="25" d="100"/>
      </p:scale>
      <p:origin x="0" y="17226"/>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816" y="22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105475"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05476"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105477"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D453B018-27F0-4F9D-A9D8-C1EA6E8C5588}" type="slidenum">
              <a:rPr lang="en-US" altLang="en-US"/>
              <a:pPr/>
              <a:t>‹#›</a:t>
            </a:fld>
            <a:endParaRPr lang="en-US" altLang="en-US"/>
          </a:p>
        </p:txBody>
      </p:sp>
    </p:spTree>
    <p:extLst>
      <p:ext uri="{BB962C8B-B14F-4D97-AF65-F5344CB8AC3E}">
        <p14:creationId xmlns:p14="http://schemas.microsoft.com/office/powerpoint/2010/main" val="1981166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96259"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96260"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262"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96263"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F2D9C8B5-724F-4542-B2E8-F5C7C3DC5571}" type="slidenum">
              <a:rPr lang="en-US" altLang="en-US"/>
              <a:pPr/>
              <a:t>‹#›</a:t>
            </a:fld>
            <a:endParaRPr lang="en-US" altLang="en-US"/>
          </a:p>
        </p:txBody>
      </p:sp>
    </p:spTree>
    <p:extLst>
      <p:ext uri="{BB962C8B-B14F-4D97-AF65-F5344CB8AC3E}">
        <p14:creationId xmlns:p14="http://schemas.microsoft.com/office/powerpoint/2010/main" val="4084225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A1216-9B5D-41E1-980F-77960917392B}" type="slidenum">
              <a:rPr lang="en-US" altLang="en-US"/>
              <a:pPr/>
              <a:t>1</a:t>
            </a:fld>
            <a:endParaRPr lang="en-US" altLang="en-US"/>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F5452-3C01-4A08-80A1-BBD2900DE798}" type="slidenum">
              <a:rPr lang="en-US" altLang="en-US"/>
              <a:pPr/>
              <a:t>10</a:t>
            </a:fld>
            <a:endParaRPr lang="en-US" altLang="en-US"/>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EEAA2-0E38-4654-BA03-D272344B560B}" type="slidenum">
              <a:rPr lang="en-US" altLang="en-US"/>
              <a:pPr/>
              <a:t>11</a:t>
            </a:fld>
            <a:endParaRPr lang="en-US" altLang="en-US"/>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6987C-B5E6-4F4A-9587-A14DFACB4E4B}" type="slidenum">
              <a:rPr lang="en-US" altLang="en-US"/>
              <a:pPr/>
              <a:t>12</a:t>
            </a:fld>
            <a:endParaRPr lang="en-US" altLang="en-US"/>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cs typeface="Courier New" pitchFamily="49"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56437-7947-4A13-87EE-3C32FBAADF15}" type="slidenum">
              <a:rPr lang="en-US" altLang="en-US"/>
              <a:pPr/>
              <a:t>13</a:t>
            </a:fld>
            <a:endParaRPr lang="en-US" alt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en-US" sz="90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E848B-2BC5-4732-BAA2-B10F1D1A7140}" type="slidenum">
              <a:rPr lang="en-US" altLang="en-US"/>
              <a:pPr/>
              <a:t>14</a:t>
            </a:fld>
            <a:endParaRPr lang="en-US" altLang="en-US"/>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A28D7-9199-4E30-B1EC-363A7E51C460}" type="slidenum">
              <a:rPr lang="en-US" altLang="en-US"/>
              <a:pPr/>
              <a:t>15</a:t>
            </a:fld>
            <a:endParaRPr lang="en-US" alt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CC432-CD35-4F32-9718-F79FD384B49B}" type="slidenum">
              <a:rPr lang="en-US" altLang="en-US"/>
              <a:pPr/>
              <a:t>16</a:t>
            </a:fld>
            <a:endParaRPr lang="en-US" alt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en-US" sz="900">
              <a:cs typeface="Courier New" pitchFamily="49"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6B09F-8E51-4B64-8192-74F814A9F265}" type="slidenum">
              <a:rPr lang="en-US" altLang="en-US"/>
              <a:pPr/>
              <a:t>17</a:t>
            </a:fld>
            <a:endParaRPr lang="en-US" alt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037F9-B829-4F2E-BA58-460187E6CD82}" type="slidenum">
              <a:rPr lang="en-US" altLang="en-US"/>
              <a:pPr/>
              <a:t>18</a:t>
            </a:fld>
            <a:endParaRPr lang="en-US" alt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6D4D4-1868-4564-9074-155B27BED559}" type="slidenum">
              <a:rPr lang="en-US" altLang="en-US"/>
              <a:pPr/>
              <a:t>19</a:t>
            </a:fld>
            <a:endParaRPr lang="en-US" alt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2319B-0C09-4989-ACCB-7E9C8B93DF86}" type="slidenum">
              <a:rPr lang="en-US" altLang="en-US"/>
              <a:pPr/>
              <a:t>2</a:t>
            </a:fld>
            <a:endParaRPr lang="en-US" altLang="en-US"/>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79040-D7BD-42C8-B6CB-36012F82AA00}" type="slidenum">
              <a:rPr lang="en-US" altLang="en-US"/>
              <a:pPr/>
              <a:t>20</a:t>
            </a:fld>
            <a:endParaRPr lang="en-US" alt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96D3B-F415-416E-900E-B86F9BEF664C}" type="slidenum">
              <a:rPr lang="en-US" altLang="en-US"/>
              <a:pPr/>
              <a:t>21</a:t>
            </a:fld>
            <a:endParaRPr lang="en-US" alt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F8F2D-11F5-4D49-908C-0B6198817A7B}" type="slidenum">
              <a:rPr lang="en-US" altLang="en-US"/>
              <a:pPr/>
              <a:t>22</a:t>
            </a:fld>
            <a:endParaRPr lang="en-US" altLang="en-US"/>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cs typeface="Courier New" pitchFamily="49"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37599-7F87-4A79-BB71-8C8C15CF5DF8}" type="slidenum">
              <a:rPr lang="en-US" altLang="en-US"/>
              <a:pPr/>
              <a:t>23</a:t>
            </a:fld>
            <a:endParaRPr lang="en-US" altLang="en-US"/>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B20FC-9C14-4B03-B550-265207FA7A92}" type="slidenum">
              <a:rPr lang="en-US" altLang="en-US"/>
              <a:pPr/>
              <a:t>24</a:t>
            </a:fld>
            <a:endParaRPr lang="en-US" alt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ltLang="en-US">
              <a:cs typeface="Courier New" pitchFamily="49"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89BFD-6D11-444A-8035-F28859E922B0}" type="slidenum">
              <a:rPr lang="en-US" altLang="en-US"/>
              <a:pPr/>
              <a:t>25</a:t>
            </a:fld>
            <a:endParaRPr lang="en-US" alt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9241A-C9C7-4892-B551-BEA4CF608CDF}" type="slidenum">
              <a:rPr lang="en-US" altLang="en-US"/>
              <a:pPr/>
              <a:t>26</a:t>
            </a:fld>
            <a:endParaRPr lang="en-US" alt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3870F-0871-4C84-81F8-EB0504D93FB8}" type="slidenum">
              <a:rPr lang="en-US" altLang="en-US"/>
              <a:pPr/>
              <a:t>27</a:t>
            </a:fld>
            <a:endParaRPr lang="en-US" alt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D64C2-6659-493A-9B24-0D589F4AB7FA}" type="slidenum">
              <a:rPr lang="en-US" altLang="en-US"/>
              <a:pPr/>
              <a:t>28</a:t>
            </a:fld>
            <a:endParaRPr lang="en-US" alt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D9C33-A234-4641-BE80-09E731B258D9}" type="slidenum">
              <a:rPr lang="en-US" altLang="en-US"/>
              <a:pPr/>
              <a:t>29</a:t>
            </a:fld>
            <a:endParaRPr lang="en-US" alt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cs typeface="Courier New" pitchFamily="49"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F2F2B-B65C-4BB6-A322-B2BFAE55F7D6}" type="slidenum">
              <a:rPr lang="en-US" altLang="en-US"/>
              <a:pPr/>
              <a:t>3</a:t>
            </a:fld>
            <a:endParaRPr lang="en-US" alt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6A794-443E-4D9F-813C-A2E7C0CA6872}" type="slidenum">
              <a:rPr lang="en-US" altLang="en-US"/>
              <a:pPr/>
              <a:t>30</a:t>
            </a:fld>
            <a:endParaRPr lang="en-US" alt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11B60-51EE-4B4F-B11C-E3181F86C072}" type="slidenum">
              <a:rPr lang="en-US" altLang="en-US"/>
              <a:pPr/>
              <a:t>31</a:t>
            </a:fld>
            <a:endParaRPr lang="en-US" alt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6E79B-C51B-4F35-BAD5-5DB1AEFD1B83}" type="slidenum">
              <a:rPr lang="en-US" altLang="en-US"/>
              <a:pPr/>
              <a:t>32</a:t>
            </a:fld>
            <a:endParaRPr lang="en-US" alt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373FB-C0FD-4B8D-8171-284796BEF60E}" type="slidenum">
              <a:rPr lang="en-US" altLang="en-US"/>
              <a:pPr/>
              <a:t>33</a:t>
            </a:fld>
            <a:endParaRPr lang="en-US" alt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F4CDC-82F4-4F5B-8ACF-ED90C79FD220}" type="slidenum">
              <a:rPr lang="en-US" altLang="en-US"/>
              <a:pPr/>
              <a:t>34</a:t>
            </a:fld>
            <a:endParaRPr lang="en-US" alt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lt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A62B1-520C-49E1-951A-F08C947E57B2}" type="slidenum">
              <a:rPr lang="en-US" altLang="en-US"/>
              <a:pPr/>
              <a:t>35</a:t>
            </a:fld>
            <a:endParaRPr lang="en-US" alt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ltLang="en-US">
              <a:cs typeface="Courier New" pitchFamily="49"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0A940-0235-4A9C-BF91-308C18AB7C63}" type="slidenum">
              <a:rPr lang="en-US" altLang="en-US"/>
              <a:pPr/>
              <a:t>36</a:t>
            </a:fld>
            <a:endParaRPr lang="en-US" alt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D67DC-6399-4A53-BB02-7C12B41AB6F9}" type="slidenum">
              <a:rPr lang="en-US" altLang="en-US"/>
              <a:pPr/>
              <a:t>37</a:t>
            </a:fld>
            <a:endParaRPr lang="en-US" alt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34AB7-75D6-4DE8-86C1-8BA5705DA838}" type="slidenum">
              <a:rPr lang="en-US" altLang="en-US"/>
              <a:pPr/>
              <a:t>38</a:t>
            </a:fld>
            <a:endParaRPr lang="en-US" alt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FD2AC-595F-4EEA-A1EE-B77B94850C74}" type="slidenum">
              <a:rPr lang="en-US" altLang="en-US"/>
              <a:pPr/>
              <a:t>39</a:t>
            </a:fld>
            <a:endParaRPr lang="en-US" altLang="en-US"/>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ltLang="en-US"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77C85-C605-4897-B7F8-F781DFAAB16D}" type="slidenum">
              <a:rPr lang="en-US" altLang="en-US"/>
              <a:pPr/>
              <a:t>4</a:t>
            </a:fld>
            <a:endParaRPr lang="en-US" alt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0F0A0-A017-43C2-9ED5-C19BF5BD3C69}" type="slidenum">
              <a:rPr lang="en-US" altLang="en-US"/>
              <a:pPr/>
              <a:t>41</a:t>
            </a:fld>
            <a:endParaRPr lang="en-US" alt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en-US"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0DF47-19A6-423E-854C-6B1E1F218831}" type="slidenum">
              <a:rPr lang="en-US" altLang="en-US"/>
              <a:pPr/>
              <a:t>5</a:t>
            </a:fld>
            <a:endParaRPr lang="en-US" alt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EE29B-FCD2-4D12-AA27-DF602189AA56}" type="slidenum">
              <a:rPr lang="en-US" altLang="en-US"/>
              <a:pPr/>
              <a:t>6</a:t>
            </a:fld>
            <a:endParaRPr lang="en-US" altLang="en-US"/>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ltLang="en-US" i="1">
              <a:solidFill>
                <a:srgbClr val="444444"/>
              </a:solidFill>
              <a:cs typeface="Courier New" pitchFamily="49"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B1A30-012B-4E90-A7B5-4FA77B0394D3}" type="slidenum">
              <a:rPr lang="en-US" altLang="en-US"/>
              <a:pPr/>
              <a:t>7</a:t>
            </a:fld>
            <a:endParaRPr lang="en-US" alt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BF5DE-2720-4AD9-B2EC-64F44B4735F7}" type="slidenum">
              <a:rPr lang="en-US" altLang="en-US"/>
              <a:pPr/>
              <a:t>8</a:t>
            </a:fld>
            <a:endParaRPr lang="en-US" altLang="en-US"/>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5EDE8-EB58-4C96-A1CD-B2C23A8DE9B1}" type="slidenum">
              <a:rPr lang="en-US" altLang="en-US"/>
              <a:pPr/>
              <a:t>9</a:t>
            </a:fld>
            <a:endParaRPr lang="en-US" altLang="en-US"/>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4347" name="Group 75"/>
          <p:cNvGrpSpPr>
            <a:grpSpLocks/>
          </p:cNvGrpSpPr>
          <p:nvPr/>
        </p:nvGrpSpPr>
        <p:grpSpPr bwMode="auto">
          <a:xfrm>
            <a:off x="-3175" y="0"/>
            <a:ext cx="9147175" cy="6867525"/>
            <a:chOff x="-2" y="0"/>
            <a:chExt cx="5762" cy="4326"/>
          </a:xfrm>
        </p:grpSpPr>
        <p:grpSp>
          <p:nvGrpSpPr>
            <p:cNvPr id="54343" name="Group 71"/>
            <p:cNvGrpSpPr>
              <a:grpSpLocks/>
            </p:cNvGrpSpPr>
            <p:nvPr userDrawn="1"/>
          </p:nvGrpSpPr>
          <p:grpSpPr bwMode="auto">
            <a:xfrm>
              <a:off x="-2" y="0"/>
              <a:ext cx="5712" cy="4326"/>
              <a:chOff x="-2" y="0"/>
              <a:chExt cx="5712" cy="4326"/>
            </a:xfrm>
          </p:grpSpPr>
          <p:sp>
            <p:nvSpPr>
              <p:cNvPr id="54275" name="Rectangle 3"/>
              <p:cNvSpPr>
                <a:spLocks noChangeArrowheads="1"/>
              </p:cNvSpPr>
              <p:nvPr/>
            </p:nvSpPr>
            <p:spPr bwMode="auto">
              <a:xfrm>
                <a:off x="-2"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 name="Rectangle 4"/>
              <p:cNvSpPr>
                <a:spLocks noChangeArrowheads="1"/>
              </p:cNvSpPr>
              <p:nvPr/>
            </p:nvSpPr>
            <p:spPr bwMode="auto">
              <a:xfrm>
                <a:off x="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Rectangle 5"/>
              <p:cNvSpPr>
                <a:spLocks noChangeArrowheads="1"/>
              </p:cNvSpPr>
              <p:nvPr/>
            </p:nvSpPr>
            <p:spPr bwMode="auto">
              <a:xfrm>
                <a:off x="1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Rectangle 6"/>
              <p:cNvSpPr>
                <a:spLocks noChangeArrowheads="1"/>
              </p:cNvSpPr>
              <p:nvPr/>
            </p:nvSpPr>
            <p:spPr bwMode="auto">
              <a:xfrm>
                <a:off x="2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Rectangle 7"/>
              <p:cNvSpPr>
                <a:spLocks noChangeArrowheads="1"/>
              </p:cNvSpPr>
              <p:nvPr/>
            </p:nvSpPr>
            <p:spPr bwMode="auto">
              <a:xfrm>
                <a:off x="3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Rectangle 8"/>
              <p:cNvSpPr>
                <a:spLocks noChangeArrowheads="1"/>
              </p:cNvSpPr>
              <p:nvPr/>
            </p:nvSpPr>
            <p:spPr bwMode="auto">
              <a:xfrm>
                <a:off x="4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Rectangle 9"/>
              <p:cNvSpPr>
                <a:spLocks noChangeArrowheads="1"/>
              </p:cNvSpPr>
              <p:nvPr/>
            </p:nvSpPr>
            <p:spPr bwMode="auto">
              <a:xfrm>
                <a:off x="5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Rectangle 10"/>
              <p:cNvSpPr>
                <a:spLocks noChangeArrowheads="1"/>
              </p:cNvSpPr>
              <p:nvPr/>
            </p:nvSpPr>
            <p:spPr bwMode="auto">
              <a:xfrm>
                <a:off x="6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Rectangle 11"/>
              <p:cNvSpPr>
                <a:spLocks noChangeArrowheads="1"/>
              </p:cNvSpPr>
              <p:nvPr/>
            </p:nvSpPr>
            <p:spPr bwMode="auto">
              <a:xfrm>
                <a:off x="7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Rectangle 12"/>
              <p:cNvSpPr>
                <a:spLocks noChangeArrowheads="1"/>
              </p:cNvSpPr>
              <p:nvPr/>
            </p:nvSpPr>
            <p:spPr bwMode="auto">
              <a:xfrm>
                <a:off x="8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Rectangle 13"/>
              <p:cNvSpPr>
                <a:spLocks noChangeArrowheads="1"/>
              </p:cNvSpPr>
              <p:nvPr/>
            </p:nvSpPr>
            <p:spPr bwMode="auto">
              <a:xfrm>
                <a:off x="9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Rectangle 14"/>
              <p:cNvSpPr>
                <a:spLocks noChangeArrowheads="1"/>
              </p:cNvSpPr>
              <p:nvPr/>
            </p:nvSpPr>
            <p:spPr bwMode="auto">
              <a:xfrm>
                <a:off x="10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Rectangle 15"/>
              <p:cNvSpPr>
                <a:spLocks noChangeArrowheads="1"/>
              </p:cNvSpPr>
              <p:nvPr/>
            </p:nvSpPr>
            <p:spPr bwMode="auto">
              <a:xfrm>
                <a:off x="11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Rectangle 16"/>
              <p:cNvSpPr>
                <a:spLocks noChangeArrowheads="1"/>
              </p:cNvSpPr>
              <p:nvPr/>
            </p:nvSpPr>
            <p:spPr bwMode="auto">
              <a:xfrm>
                <a:off x="12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Rectangle 17"/>
              <p:cNvSpPr>
                <a:spLocks noChangeArrowheads="1"/>
              </p:cNvSpPr>
              <p:nvPr/>
            </p:nvSpPr>
            <p:spPr bwMode="auto">
              <a:xfrm>
                <a:off x="13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Rectangle 18"/>
              <p:cNvSpPr>
                <a:spLocks noChangeArrowheads="1"/>
              </p:cNvSpPr>
              <p:nvPr/>
            </p:nvSpPr>
            <p:spPr bwMode="auto">
              <a:xfrm>
                <a:off x="14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Rectangle 19"/>
              <p:cNvSpPr>
                <a:spLocks noChangeArrowheads="1"/>
              </p:cNvSpPr>
              <p:nvPr/>
            </p:nvSpPr>
            <p:spPr bwMode="auto">
              <a:xfrm>
                <a:off x="15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Rectangle 20"/>
              <p:cNvSpPr>
                <a:spLocks noChangeArrowheads="1"/>
              </p:cNvSpPr>
              <p:nvPr/>
            </p:nvSpPr>
            <p:spPr bwMode="auto">
              <a:xfrm>
                <a:off x="16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3" name="Rectangle 21"/>
              <p:cNvSpPr>
                <a:spLocks noChangeArrowheads="1"/>
              </p:cNvSpPr>
              <p:nvPr/>
            </p:nvSpPr>
            <p:spPr bwMode="auto">
              <a:xfrm>
                <a:off x="17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Rectangle 22"/>
              <p:cNvSpPr>
                <a:spLocks noChangeArrowheads="1"/>
              </p:cNvSpPr>
              <p:nvPr/>
            </p:nvSpPr>
            <p:spPr bwMode="auto">
              <a:xfrm>
                <a:off x="18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5" name="Rectangle 23"/>
              <p:cNvSpPr>
                <a:spLocks noChangeArrowheads="1"/>
              </p:cNvSpPr>
              <p:nvPr/>
            </p:nvSpPr>
            <p:spPr bwMode="auto">
              <a:xfrm>
                <a:off x="19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6" name="Rectangle 24"/>
              <p:cNvSpPr>
                <a:spLocks noChangeArrowheads="1"/>
              </p:cNvSpPr>
              <p:nvPr/>
            </p:nvSpPr>
            <p:spPr bwMode="auto">
              <a:xfrm>
                <a:off x="20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Rectangle 25"/>
              <p:cNvSpPr>
                <a:spLocks noChangeArrowheads="1"/>
              </p:cNvSpPr>
              <p:nvPr/>
            </p:nvSpPr>
            <p:spPr bwMode="auto">
              <a:xfrm>
                <a:off x="21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Rectangle 26"/>
              <p:cNvSpPr>
                <a:spLocks noChangeArrowheads="1"/>
              </p:cNvSpPr>
              <p:nvPr/>
            </p:nvSpPr>
            <p:spPr bwMode="auto">
              <a:xfrm>
                <a:off x="22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Rectangle 27"/>
              <p:cNvSpPr>
                <a:spLocks noChangeArrowheads="1"/>
              </p:cNvSpPr>
              <p:nvPr/>
            </p:nvSpPr>
            <p:spPr bwMode="auto">
              <a:xfrm>
                <a:off x="23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0" name="Rectangle 28"/>
              <p:cNvSpPr>
                <a:spLocks noChangeArrowheads="1"/>
              </p:cNvSpPr>
              <p:nvPr/>
            </p:nvSpPr>
            <p:spPr bwMode="auto">
              <a:xfrm>
                <a:off x="23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1" name="Rectangle 29"/>
              <p:cNvSpPr>
                <a:spLocks noChangeArrowheads="1"/>
              </p:cNvSpPr>
              <p:nvPr/>
            </p:nvSpPr>
            <p:spPr bwMode="auto">
              <a:xfrm>
                <a:off x="24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2" name="Rectangle 30"/>
              <p:cNvSpPr>
                <a:spLocks noChangeArrowheads="1"/>
              </p:cNvSpPr>
              <p:nvPr/>
            </p:nvSpPr>
            <p:spPr bwMode="auto">
              <a:xfrm>
                <a:off x="25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3" name="Rectangle 31"/>
              <p:cNvSpPr>
                <a:spLocks noChangeArrowheads="1"/>
              </p:cNvSpPr>
              <p:nvPr/>
            </p:nvSpPr>
            <p:spPr bwMode="auto">
              <a:xfrm>
                <a:off x="26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4" name="Rectangle 32"/>
              <p:cNvSpPr>
                <a:spLocks noChangeArrowheads="1"/>
              </p:cNvSpPr>
              <p:nvPr/>
            </p:nvSpPr>
            <p:spPr bwMode="auto">
              <a:xfrm>
                <a:off x="27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Rectangle 33"/>
              <p:cNvSpPr>
                <a:spLocks noChangeArrowheads="1"/>
              </p:cNvSpPr>
              <p:nvPr/>
            </p:nvSpPr>
            <p:spPr bwMode="auto">
              <a:xfrm>
                <a:off x="28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6" name="Rectangle 34"/>
              <p:cNvSpPr>
                <a:spLocks noChangeArrowheads="1"/>
              </p:cNvSpPr>
              <p:nvPr/>
            </p:nvSpPr>
            <p:spPr bwMode="auto">
              <a:xfrm>
                <a:off x="29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7" name="Rectangle 35"/>
              <p:cNvSpPr>
                <a:spLocks noChangeArrowheads="1"/>
              </p:cNvSpPr>
              <p:nvPr/>
            </p:nvSpPr>
            <p:spPr bwMode="auto">
              <a:xfrm>
                <a:off x="30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8" name="Rectangle 36"/>
              <p:cNvSpPr>
                <a:spLocks noChangeArrowheads="1"/>
              </p:cNvSpPr>
              <p:nvPr/>
            </p:nvSpPr>
            <p:spPr bwMode="auto">
              <a:xfrm>
                <a:off x="31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9" name="Rectangle 37"/>
              <p:cNvSpPr>
                <a:spLocks noChangeArrowheads="1"/>
              </p:cNvSpPr>
              <p:nvPr/>
            </p:nvSpPr>
            <p:spPr bwMode="auto">
              <a:xfrm>
                <a:off x="32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0" name="Rectangle 38"/>
              <p:cNvSpPr>
                <a:spLocks noChangeArrowheads="1"/>
              </p:cNvSpPr>
              <p:nvPr/>
            </p:nvSpPr>
            <p:spPr bwMode="auto">
              <a:xfrm>
                <a:off x="33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1" name="Rectangle 39"/>
              <p:cNvSpPr>
                <a:spLocks noChangeArrowheads="1"/>
              </p:cNvSpPr>
              <p:nvPr/>
            </p:nvSpPr>
            <p:spPr bwMode="auto">
              <a:xfrm>
                <a:off x="34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2" name="Rectangle 40"/>
              <p:cNvSpPr>
                <a:spLocks noChangeArrowheads="1"/>
              </p:cNvSpPr>
              <p:nvPr/>
            </p:nvSpPr>
            <p:spPr bwMode="auto">
              <a:xfrm>
                <a:off x="35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3" name="Rectangle 41"/>
              <p:cNvSpPr>
                <a:spLocks noChangeArrowheads="1"/>
              </p:cNvSpPr>
              <p:nvPr/>
            </p:nvSpPr>
            <p:spPr bwMode="auto">
              <a:xfrm>
                <a:off x="36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4" name="Rectangle 42"/>
              <p:cNvSpPr>
                <a:spLocks noChangeArrowheads="1"/>
              </p:cNvSpPr>
              <p:nvPr/>
            </p:nvSpPr>
            <p:spPr bwMode="auto">
              <a:xfrm>
                <a:off x="37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5" name="Rectangle 43"/>
              <p:cNvSpPr>
                <a:spLocks noChangeArrowheads="1"/>
              </p:cNvSpPr>
              <p:nvPr/>
            </p:nvSpPr>
            <p:spPr bwMode="auto">
              <a:xfrm>
                <a:off x="38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6" name="Rectangle 44"/>
              <p:cNvSpPr>
                <a:spLocks noChangeArrowheads="1"/>
              </p:cNvSpPr>
              <p:nvPr/>
            </p:nvSpPr>
            <p:spPr bwMode="auto">
              <a:xfrm>
                <a:off x="39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7" name="Rectangle 45"/>
              <p:cNvSpPr>
                <a:spLocks noChangeArrowheads="1"/>
              </p:cNvSpPr>
              <p:nvPr/>
            </p:nvSpPr>
            <p:spPr bwMode="auto">
              <a:xfrm>
                <a:off x="40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8" name="Rectangle 46"/>
              <p:cNvSpPr>
                <a:spLocks noChangeArrowheads="1"/>
              </p:cNvSpPr>
              <p:nvPr/>
            </p:nvSpPr>
            <p:spPr bwMode="auto">
              <a:xfrm>
                <a:off x="41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9" name="Rectangle 47"/>
              <p:cNvSpPr>
                <a:spLocks noChangeArrowheads="1"/>
              </p:cNvSpPr>
              <p:nvPr/>
            </p:nvSpPr>
            <p:spPr bwMode="auto">
              <a:xfrm>
                <a:off x="42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0" name="Rectangle 48"/>
              <p:cNvSpPr>
                <a:spLocks noChangeArrowheads="1"/>
              </p:cNvSpPr>
              <p:nvPr/>
            </p:nvSpPr>
            <p:spPr bwMode="auto">
              <a:xfrm>
                <a:off x="43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Rectangle 49"/>
              <p:cNvSpPr>
                <a:spLocks noChangeArrowheads="1"/>
              </p:cNvSpPr>
              <p:nvPr/>
            </p:nvSpPr>
            <p:spPr bwMode="auto">
              <a:xfrm>
                <a:off x="44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2" name="Rectangle 50"/>
              <p:cNvSpPr>
                <a:spLocks noChangeArrowheads="1"/>
              </p:cNvSpPr>
              <p:nvPr/>
            </p:nvSpPr>
            <p:spPr bwMode="auto">
              <a:xfrm>
                <a:off x="45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3" name="Rectangle 51"/>
              <p:cNvSpPr>
                <a:spLocks noChangeArrowheads="1"/>
              </p:cNvSpPr>
              <p:nvPr/>
            </p:nvSpPr>
            <p:spPr bwMode="auto">
              <a:xfrm>
                <a:off x="46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4" name="Rectangle 52"/>
              <p:cNvSpPr>
                <a:spLocks noChangeArrowheads="1"/>
              </p:cNvSpPr>
              <p:nvPr/>
            </p:nvSpPr>
            <p:spPr bwMode="auto">
              <a:xfrm>
                <a:off x="47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5" name="Rectangle 53"/>
              <p:cNvSpPr>
                <a:spLocks noChangeArrowheads="1"/>
              </p:cNvSpPr>
              <p:nvPr/>
            </p:nvSpPr>
            <p:spPr bwMode="auto">
              <a:xfrm>
                <a:off x="47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6" name="Rectangle 54"/>
              <p:cNvSpPr>
                <a:spLocks noChangeArrowheads="1"/>
              </p:cNvSpPr>
              <p:nvPr/>
            </p:nvSpPr>
            <p:spPr bwMode="auto">
              <a:xfrm>
                <a:off x="48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7" name="Rectangle 55"/>
              <p:cNvSpPr>
                <a:spLocks noChangeArrowheads="1"/>
              </p:cNvSpPr>
              <p:nvPr/>
            </p:nvSpPr>
            <p:spPr bwMode="auto">
              <a:xfrm>
                <a:off x="49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8" name="Rectangle 56"/>
              <p:cNvSpPr>
                <a:spLocks noChangeArrowheads="1"/>
              </p:cNvSpPr>
              <p:nvPr/>
            </p:nvSpPr>
            <p:spPr bwMode="auto">
              <a:xfrm>
                <a:off x="50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9" name="Rectangle 57"/>
              <p:cNvSpPr>
                <a:spLocks noChangeArrowheads="1"/>
              </p:cNvSpPr>
              <p:nvPr/>
            </p:nvSpPr>
            <p:spPr bwMode="auto">
              <a:xfrm>
                <a:off x="51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0" name="Rectangle 58"/>
              <p:cNvSpPr>
                <a:spLocks noChangeArrowheads="1"/>
              </p:cNvSpPr>
              <p:nvPr/>
            </p:nvSpPr>
            <p:spPr bwMode="auto">
              <a:xfrm>
                <a:off x="52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1" name="Rectangle 59"/>
              <p:cNvSpPr>
                <a:spLocks noChangeArrowheads="1"/>
              </p:cNvSpPr>
              <p:nvPr/>
            </p:nvSpPr>
            <p:spPr bwMode="auto">
              <a:xfrm>
                <a:off x="53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2" name="Rectangle 60"/>
              <p:cNvSpPr>
                <a:spLocks noChangeArrowheads="1"/>
              </p:cNvSpPr>
              <p:nvPr/>
            </p:nvSpPr>
            <p:spPr bwMode="auto">
              <a:xfrm>
                <a:off x="54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3" name="Rectangle 61"/>
              <p:cNvSpPr>
                <a:spLocks noChangeArrowheads="1"/>
              </p:cNvSpPr>
              <p:nvPr/>
            </p:nvSpPr>
            <p:spPr bwMode="auto">
              <a:xfrm>
                <a:off x="55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4" name="Rectangle 62"/>
              <p:cNvSpPr>
                <a:spLocks noChangeArrowheads="1"/>
              </p:cNvSpPr>
              <p:nvPr/>
            </p:nvSpPr>
            <p:spPr bwMode="auto">
              <a:xfrm>
                <a:off x="56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35" name="Rectangle 63"/>
            <p:cNvSpPr>
              <a:spLocks noChangeArrowheads="1"/>
            </p:cNvSpPr>
            <p:nvPr userDrawn="1"/>
          </p:nvSpPr>
          <p:spPr bwMode="auto">
            <a:xfrm>
              <a:off x="429"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6" name="Rectangle 64"/>
            <p:cNvSpPr>
              <a:spLocks noChangeArrowheads="1"/>
            </p:cNvSpPr>
            <p:nvPr userDrawn="1"/>
          </p:nvSpPr>
          <p:spPr bwMode="auto">
            <a:xfrm>
              <a:off x="0" y="0"/>
              <a:ext cx="5760" cy="321"/>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37" name="Rectangle 65"/>
          <p:cNvSpPr>
            <a:spLocks noChangeArrowheads="1"/>
          </p:cNvSpPr>
          <p:nvPr/>
        </p:nvSpPr>
        <p:spPr bwMode="auto">
          <a:xfrm>
            <a:off x="3505200" y="2590800"/>
            <a:ext cx="4892675" cy="762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4338" name="Rectangle 66"/>
          <p:cNvSpPr>
            <a:spLocks noGrp="1" noChangeArrowheads="1"/>
          </p:cNvSpPr>
          <p:nvPr>
            <p:ph type="ctrTitle" sz="quarter"/>
          </p:nvPr>
        </p:nvSpPr>
        <p:spPr>
          <a:xfrm>
            <a:off x="779463" y="1096963"/>
            <a:ext cx="7678737" cy="1431925"/>
          </a:xfrm>
        </p:spPr>
        <p:txBody>
          <a:bodyPr/>
          <a:lstStyle>
            <a:lvl1pPr algn="r">
              <a:defRPr/>
            </a:lvl1pPr>
          </a:lstStyle>
          <a:p>
            <a:pPr lvl="0"/>
            <a:r>
              <a:rPr lang="en-US" altLang="en-US" noProof="0" smtClean="0"/>
              <a:t>Click to edit Master title style</a:t>
            </a:r>
          </a:p>
        </p:txBody>
      </p:sp>
      <p:sp>
        <p:nvSpPr>
          <p:cNvPr id="54339" name="Rectangle 67"/>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altLang="en-US" noProof="0" smtClean="0"/>
              <a:t>Click to edit Master subtitle style</a:t>
            </a:r>
          </a:p>
        </p:txBody>
      </p:sp>
      <p:pic>
        <p:nvPicPr>
          <p:cNvPr id="54353" name="Picture 81" descr="U.S. Department of Education Seal -- Link to Department of Education Homepage."/>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449" y="4772025"/>
            <a:ext cx="1371600" cy="137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54" name="Picture 82" descr="nclb logo (sm)"/>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2025" y="4772025"/>
            <a:ext cx="1415005" cy="137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6"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A8DFEA83-321D-4378-8965-7B8AF70CF917}" type="slidenum">
              <a:rPr lang="en-US" altLang="en-US"/>
              <a:pPr/>
              <a:t>‹#›</a:t>
            </a:fld>
            <a:endParaRPr lang="en-US" altLang="en-US"/>
          </a:p>
        </p:txBody>
      </p:sp>
      <p:sp>
        <p:nvSpPr>
          <p:cNvPr id="77" name="Rectangle 73"/>
          <p:cNvSpPr>
            <a:spLocks noChangeArrowheads="1"/>
          </p:cNvSpPr>
          <p:nvPr userDrawn="1"/>
        </p:nvSpPr>
        <p:spPr bwMode="auto">
          <a:xfrm>
            <a:off x="2971800" y="62865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altLang="en-US" sz="1200" b="1" dirty="0"/>
              <a:t>Building the Legacy: </a:t>
            </a:r>
            <a:r>
              <a:rPr lang="en-US" altLang="en-US" sz="1200" b="1" i="1" dirty="0"/>
              <a:t>IDEA</a:t>
            </a:r>
            <a:r>
              <a:rPr lang="en-US" altLang="en-US" sz="1200" b="1" dirty="0"/>
              <a:t> 2004</a:t>
            </a:r>
          </a:p>
        </p:txBody>
      </p:sp>
      <p:sp>
        <p:nvSpPr>
          <p:cNvPr id="78" name="Rectangle 72"/>
          <p:cNvSpPr>
            <a:spLocks noChangeArrowheads="1"/>
          </p:cNvSpPr>
          <p:nvPr userDrawn="1"/>
        </p:nvSpPr>
        <p:spPr bwMode="auto">
          <a:xfrm>
            <a:off x="152400" y="62865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en-US" sz="1000" dirty="0"/>
              <a:t>U.S. Department of Education</a:t>
            </a:r>
          </a:p>
          <a:p>
            <a:r>
              <a:rPr lang="en-US" altLang="en-US" sz="1000" dirty="0"/>
              <a:t>Office of Special </a:t>
            </a:r>
            <a:r>
              <a:rPr lang="en-US" altLang="en-US" sz="1000" dirty="0" smtClean="0"/>
              <a:t>Education </a:t>
            </a:r>
            <a:r>
              <a:rPr lang="en-US" altLang="en-US" sz="1000" dirty="0"/>
              <a:t>Programs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1B0807A0-84FE-4337-B955-9AC03D3C47C4}" type="slidenum">
              <a:rPr lang="en-US" altLang="en-US"/>
              <a:pPr/>
              <a:t>‹#›</a:t>
            </a:fld>
            <a:endParaRPr lang="en-US" altLang="en-US"/>
          </a:p>
        </p:txBody>
      </p:sp>
    </p:spTree>
    <p:extLst>
      <p:ext uri="{BB962C8B-B14F-4D97-AF65-F5344CB8AC3E}">
        <p14:creationId xmlns:p14="http://schemas.microsoft.com/office/powerpoint/2010/main" val="2488333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BD37791B-70C4-4C6E-AC4E-9A5A921CCC88}" type="slidenum">
              <a:rPr lang="en-US" altLang="en-US"/>
              <a:pPr/>
              <a:t>‹#›</a:t>
            </a:fld>
            <a:endParaRPr lang="en-US" altLang="en-US"/>
          </a:p>
        </p:txBody>
      </p:sp>
    </p:spTree>
    <p:extLst>
      <p:ext uri="{BB962C8B-B14F-4D97-AF65-F5344CB8AC3E}">
        <p14:creationId xmlns:p14="http://schemas.microsoft.com/office/powerpoint/2010/main" val="2715965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1200"/>
              </a:spcBef>
              <a:defRPr/>
            </a:lvl1pPr>
            <a:lvl2pPr>
              <a:spcBef>
                <a:spcPts val="12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D50F2672-8544-431B-B662-EC119348D77E}" type="slidenum">
              <a:rPr lang="en-US" altLang="en-US"/>
              <a:pPr/>
              <a:t>‹#›</a:t>
            </a:fld>
            <a:endParaRPr lang="en-US" altLang="en-US"/>
          </a:p>
        </p:txBody>
      </p:sp>
    </p:spTree>
    <p:extLst>
      <p:ext uri="{BB962C8B-B14F-4D97-AF65-F5344CB8AC3E}">
        <p14:creationId xmlns:p14="http://schemas.microsoft.com/office/powerpoint/2010/main" val="1607313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6FAABFBD-EF83-4847-B0B0-5EB4891C2AD9}" type="slidenum">
              <a:rPr lang="en-US" altLang="en-US"/>
              <a:pPr/>
              <a:t>‹#›</a:t>
            </a:fld>
            <a:endParaRPr lang="en-US" altLang="en-US"/>
          </a:p>
        </p:txBody>
      </p:sp>
    </p:spTree>
    <p:extLst>
      <p:ext uri="{BB962C8B-B14F-4D97-AF65-F5344CB8AC3E}">
        <p14:creationId xmlns:p14="http://schemas.microsoft.com/office/powerpoint/2010/main" val="419118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BF383989-F0EC-4F0A-BEC4-B9BD0A93A09F}" type="slidenum">
              <a:rPr lang="en-US" altLang="en-US"/>
              <a:pPr/>
              <a:t>‹#›</a:t>
            </a:fld>
            <a:endParaRPr lang="en-US" altLang="en-US"/>
          </a:p>
        </p:txBody>
      </p:sp>
    </p:spTree>
    <p:extLst>
      <p:ext uri="{BB962C8B-B14F-4D97-AF65-F5344CB8AC3E}">
        <p14:creationId xmlns:p14="http://schemas.microsoft.com/office/powerpoint/2010/main" val="4259771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EFA8380A-6494-4CBA-963B-F4FF216AADF0}" type="slidenum">
              <a:rPr lang="en-US" altLang="en-US"/>
              <a:pPr/>
              <a:t>‹#›</a:t>
            </a:fld>
            <a:endParaRPr lang="en-US" altLang="en-US"/>
          </a:p>
        </p:txBody>
      </p:sp>
    </p:spTree>
    <p:extLst>
      <p:ext uri="{BB962C8B-B14F-4D97-AF65-F5344CB8AC3E}">
        <p14:creationId xmlns:p14="http://schemas.microsoft.com/office/powerpoint/2010/main" val="2173247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AEB6D1D9-999E-4C0F-BB9C-D32E94B0FB35}" type="slidenum">
              <a:rPr lang="en-US" altLang="en-US"/>
              <a:pPr/>
              <a:t>‹#›</a:t>
            </a:fld>
            <a:endParaRPr lang="en-US" altLang="en-US"/>
          </a:p>
        </p:txBody>
      </p:sp>
    </p:spTree>
    <p:extLst>
      <p:ext uri="{BB962C8B-B14F-4D97-AF65-F5344CB8AC3E}">
        <p14:creationId xmlns:p14="http://schemas.microsoft.com/office/powerpoint/2010/main" val="494476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9924AEE4-6297-42C7-BA65-D82B541CA6C4}" type="slidenum">
              <a:rPr lang="en-US" altLang="en-US"/>
              <a:pPr/>
              <a:t>‹#›</a:t>
            </a:fld>
            <a:endParaRPr lang="en-US" altLang="en-US"/>
          </a:p>
        </p:txBody>
      </p:sp>
    </p:spTree>
    <p:extLst>
      <p:ext uri="{BB962C8B-B14F-4D97-AF65-F5344CB8AC3E}">
        <p14:creationId xmlns:p14="http://schemas.microsoft.com/office/powerpoint/2010/main" val="2379955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D3E4933-8A28-49BB-8142-F51DA4EC67FB}" type="slidenum">
              <a:rPr lang="en-US" altLang="en-US"/>
              <a:pPr/>
              <a:t>‹#›</a:t>
            </a:fld>
            <a:endParaRPr lang="en-US" altLang="en-US"/>
          </a:p>
        </p:txBody>
      </p:sp>
    </p:spTree>
    <p:extLst>
      <p:ext uri="{BB962C8B-B14F-4D97-AF65-F5344CB8AC3E}">
        <p14:creationId xmlns:p14="http://schemas.microsoft.com/office/powerpoint/2010/main" val="3577721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3D42147-AEB7-4207-891F-EA507E7507B6}" type="slidenum">
              <a:rPr lang="en-US" altLang="en-US"/>
              <a:pPr/>
              <a:t>‹#›</a:t>
            </a:fld>
            <a:endParaRPr lang="en-US" altLang="en-US"/>
          </a:p>
        </p:txBody>
      </p:sp>
    </p:spTree>
    <p:extLst>
      <p:ext uri="{BB962C8B-B14F-4D97-AF65-F5344CB8AC3E}">
        <p14:creationId xmlns:p14="http://schemas.microsoft.com/office/powerpoint/2010/main" val="3306921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319" name="Group 71"/>
          <p:cNvGrpSpPr>
            <a:grpSpLocks/>
          </p:cNvGrpSpPr>
          <p:nvPr/>
        </p:nvGrpSpPr>
        <p:grpSpPr bwMode="auto">
          <a:xfrm>
            <a:off x="0" y="-9525"/>
            <a:ext cx="9147175" cy="6867525"/>
            <a:chOff x="0" y="0"/>
            <a:chExt cx="5762" cy="4326"/>
          </a:xfrm>
        </p:grpSpPr>
        <p:sp>
          <p:nvSpPr>
            <p:cNvPr id="53251" name="Rectangle 3"/>
            <p:cNvSpPr>
              <a:spLocks noChangeArrowheads="1"/>
            </p:cNvSpPr>
            <p:nvPr userDrawn="1"/>
          </p:nvSpPr>
          <p:spPr bwMode="hidden">
            <a:xfrm>
              <a:off x="0"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2" name="Rectangle 4"/>
            <p:cNvSpPr>
              <a:spLocks noChangeArrowheads="1"/>
            </p:cNvSpPr>
            <p:nvPr userDrawn="1"/>
          </p:nvSpPr>
          <p:spPr bwMode="hidden">
            <a:xfrm>
              <a:off x="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Rectangle 5"/>
            <p:cNvSpPr>
              <a:spLocks noChangeArrowheads="1"/>
            </p:cNvSpPr>
            <p:nvPr userDrawn="1"/>
          </p:nvSpPr>
          <p:spPr bwMode="hidden">
            <a:xfrm>
              <a:off x="1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Rectangle 6"/>
            <p:cNvSpPr>
              <a:spLocks noChangeArrowheads="1"/>
            </p:cNvSpPr>
            <p:nvPr userDrawn="1"/>
          </p:nvSpPr>
          <p:spPr bwMode="hidden">
            <a:xfrm>
              <a:off x="2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Rectangle 7"/>
            <p:cNvSpPr>
              <a:spLocks noChangeArrowheads="1"/>
            </p:cNvSpPr>
            <p:nvPr userDrawn="1"/>
          </p:nvSpPr>
          <p:spPr bwMode="hidden">
            <a:xfrm>
              <a:off x="3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Rectangle 8"/>
            <p:cNvSpPr>
              <a:spLocks noChangeArrowheads="1"/>
            </p:cNvSpPr>
            <p:nvPr userDrawn="1"/>
          </p:nvSpPr>
          <p:spPr bwMode="hidden">
            <a:xfrm>
              <a:off x="4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Rectangle 9"/>
            <p:cNvSpPr>
              <a:spLocks noChangeArrowheads="1"/>
            </p:cNvSpPr>
            <p:nvPr userDrawn="1"/>
          </p:nvSpPr>
          <p:spPr bwMode="hidden">
            <a:xfrm>
              <a:off x="5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Rectangle 10"/>
            <p:cNvSpPr>
              <a:spLocks noChangeArrowheads="1"/>
            </p:cNvSpPr>
            <p:nvPr userDrawn="1"/>
          </p:nvSpPr>
          <p:spPr bwMode="hidden">
            <a:xfrm>
              <a:off x="6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Rectangle 11"/>
            <p:cNvSpPr>
              <a:spLocks noChangeArrowheads="1"/>
            </p:cNvSpPr>
            <p:nvPr userDrawn="1"/>
          </p:nvSpPr>
          <p:spPr bwMode="hidden">
            <a:xfrm>
              <a:off x="7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0" name="Rectangle 12"/>
            <p:cNvSpPr>
              <a:spLocks noChangeArrowheads="1"/>
            </p:cNvSpPr>
            <p:nvPr userDrawn="1"/>
          </p:nvSpPr>
          <p:spPr bwMode="hidden">
            <a:xfrm>
              <a:off x="8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1" name="Rectangle 13"/>
            <p:cNvSpPr>
              <a:spLocks noChangeArrowheads="1"/>
            </p:cNvSpPr>
            <p:nvPr userDrawn="1"/>
          </p:nvSpPr>
          <p:spPr bwMode="hidden">
            <a:xfrm>
              <a:off x="9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Rectangle 14"/>
            <p:cNvSpPr>
              <a:spLocks noChangeArrowheads="1"/>
            </p:cNvSpPr>
            <p:nvPr userDrawn="1"/>
          </p:nvSpPr>
          <p:spPr bwMode="hidden">
            <a:xfrm>
              <a:off x="10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Rectangle 15"/>
            <p:cNvSpPr>
              <a:spLocks noChangeArrowheads="1"/>
            </p:cNvSpPr>
            <p:nvPr userDrawn="1"/>
          </p:nvSpPr>
          <p:spPr bwMode="hidden">
            <a:xfrm>
              <a:off x="11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Rectangle 16"/>
            <p:cNvSpPr>
              <a:spLocks noChangeArrowheads="1"/>
            </p:cNvSpPr>
            <p:nvPr userDrawn="1"/>
          </p:nvSpPr>
          <p:spPr bwMode="hidden">
            <a:xfrm>
              <a:off x="12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Rectangle 17"/>
            <p:cNvSpPr>
              <a:spLocks noChangeArrowheads="1"/>
            </p:cNvSpPr>
            <p:nvPr userDrawn="1"/>
          </p:nvSpPr>
          <p:spPr bwMode="hidden">
            <a:xfrm>
              <a:off x="13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6" name="Rectangle 18"/>
            <p:cNvSpPr>
              <a:spLocks noChangeArrowheads="1"/>
            </p:cNvSpPr>
            <p:nvPr userDrawn="1"/>
          </p:nvSpPr>
          <p:spPr bwMode="hidden">
            <a:xfrm>
              <a:off x="14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7" name="Rectangle 19"/>
            <p:cNvSpPr>
              <a:spLocks noChangeArrowheads="1"/>
            </p:cNvSpPr>
            <p:nvPr userDrawn="1"/>
          </p:nvSpPr>
          <p:spPr bwMode="hidden">
            <a:xfrm>
              <a:off x="15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8" name="Rectangle 20"/>
            <p:cNvSpPr>
              <a:spLocks noChangeArrowheads="1"/>
            </p:cNvSpPr>
            <p:nvPr userDrawn="1"/>
          </p:nvSpPr>
          <p:spPr bwMode="hidden">
            <a:xfrm>
              <a:off x="16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9" name="Rectangle 21"/>
            <p:cNvSpPr>
              <a:spLocks noChangeArrowheads="1"/>
            </p:cNvSpPr>
            <p:nvPr userDrawn="1"/>
          </p:nvSpPr>
          <p:spPr bwMode="hidden">
            <a:xfrm>
              <a:off x="17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0" name="Rectangle 22"/>
            <p:cNvSpPr>
              <a:spLocks noChangeArrowheads="1"/>
            </p:cNvSpPr>
            <p:nvPr userDrawn="1"/>
          </p:nvSpPr>
          <p:spPr bwMode="hidden">
            <a:xfrm>
              <a:off x="18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Rectangle 23"/>
            <p:cNvSpPr>
              <a:spLocks noChangeArrowheads="1"/>
            </p:cNvSpPr>
            <p:nvPr userDrawn="1"/>
          </p:nvSpPr>
          <p:spPr bwMode="hidden">
            <a:xfrm>
              <a:off x="19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Rectangle 24"/>
            <p:cNvSpPr>
              <a:spLocks noChangeArrowheads="1"/>
            </p:cNvSpPr>
            <p:nvPr userDrawn="1"/>
          </p:nvSpPr>
          <p:spPr bwMode="hidden">
            <a:xfrm>
              <a:off x="20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3" name="Rectangle 25"/>
            <p:cNvSpPr>
              <a:spLocks noChangeArrowheads="1"/>
            </p:cNvSpPr>
            <p:nvPr userDrawn="1"/>
          </p:nvSpPr>
          <p:spPr bwMode="hidden">
            <a:xfrm>
              <a:off x="21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Rectangle 26"/>
            <p:cNvSpPr>
              <a:spLocks noChangeArrowheads="1"/>
            </p:cNvSpPr>
            <p:nvPr userDrawn="1"/>
          </p:nvSpPr>
          <p:spPr bwMode="hidden">
            <a:xfrm>
              <a:off x="22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5" name="Rectangle 27"/>
            <p:cNvSpPr>
              <a:spLocks noChangeArrowheads="1"/>
            </p:cNvSpPr>
            <p:nvPr userDrawn="1"/>
          </p:nvSpPr>
          <p:spPr bwMode="hidden">
            <a:xfrm>
              <a:off x="23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6" name="Rectangle 28"/>
            <p:cNvSpPr>
              <a:spLocks noChangeArrowheads="1"/>
            </p:cNvSpPr>
            <p:nvPr userDrawn="1"/>
          </p:nvSpPr>
          <p:spPr bwMode="hidden">
            <a:xfrm>
              <a:off x="24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7" name="Rectangle 29"/>
            <p:cNvSpPr>
              <a:spLocks noChangeArrowheads="1"/>
            </p:cNvSpPr>
            <p:nvPr userDrawn="1"/>
          </p:nvSpPr>
          <p:spPr bwMode="hidden">
            <a:xfrm>
              <a:off x="24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8" name="Rectangle 30"/>
            <p:cNvSpPr>
              <a:spLocks noChangeArrowheads="1"/>
            </p:cNvSpPr>
            <p:nvPr userDrawn="1"/>
          </p:nvSpPr>
          <p:spPr bwMode="hidden">
            <a:xfrm>
              <a:off x="25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Rectangle 31"/>
            <p:cNvSpPr>
              <a:spLocks noChangeArrowheads="1"/>
            </p:cNvSpPr>
            <p:nvPr userDrawn="1"/>
          </p:nvSpPr>
          <p:spPr bwMode="hidden">
            <a:xfrm>
              <a:off x="26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0" name="Rectangle 32"/>
            <p:cNvSpPr>
              <a:spLocks noChangeArrowheads="1"/>
            </p:cNvSpPr>
            <p:nvPr userDrawn="1"/>
          </p:nvSpPr>
          <p:spPr bwMode="hidden">
            <a:xfrm>
              <a:off x="27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Rectangle 33"/>
            <p:cNvSpPr>
              <a:spLocks noChangeArrowheads="1"/>
            </p:cNvSpPr>
            <p:nvPr userDrawn="1"/>
          </p:nvSpPr>
          <p:spPr bwMode="hidden">
            <a:xfrm>
              <a:off x="28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2" name="Rectangle 34"/>
            <p:cNvSpPr>
              <a:spLocks noChangeArrowheads="1"/>
            </p:cNvSpPr>
            <p:nvPr userDrawn="1"/>
          </p:nvSpPr>
          <p:spPr bwMode="hidden">
            <a:xfrm>
              <a:off x="29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3" name="Rectangle 35"/>
            <p:cNvSpPr>
              <a:spLocks noChangeArrowheads="1"/>
            </p:cNvSpPr>
            <p:nvPr userDrawn="1"/>
          </p:nvSpPr>
          <p:spPr bwMode="hidden">
            <a:xfrm>
              <a:off x="30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4" name="Rectangle 36"/>
            <p:cNvSpPr>
              <a:spLocks noChangeArrowheads="1"/>
            </p:cNvSpPr>
            <p:nvPr userDrawn="1"/>
          </p:nvSpPr>
          <p:spPr bwMode="hidden">
            <a:xfrm>
              <a:off x="31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5" name="Rectangle 37"/>
            <p:cNvSpPr>
              <a:spLocks noChangeArrowheads="1"/>
            </p:cNvSpPr>
            <p:nvPr userDrawn="1"/>
          </p:nvSpPr>
          <p:spPr bwMode="hidden">
            <a:xfrm>
              <a:off x="32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6" name="Rectangle 38"/>
            <p:cNvSpPr>
              <a:spLocks noChangeArrowheads="1"/>
            </p:cNvSpPr>
            <p:nvPr userDrawn="1"/>
          </p:nvSpPr>
          <p:spPr bwMode="hidden">
            <a:xfrm>
              <a:off x="33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7" name="Rectangle 39"/>
            <p:cNvSpPr>
              <a:spLocks noChangeArrowheads="1"/>
            </p:cNvSpPr>
            <p:nvPr userDrawn="1"/>
          </p:nvSpPr>
          <p:spPr bwMode="hidden">
            <a:xfrm>
              <a:off x="34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8" name="Rectangle 40"/>
            <p:cNvSpPr>
              <a:spLocks noChangeArrowheads="1"/>
            </p:cNvSpPr>
            <p:nvPr userDrawn="1"/>
          </p:nvSpPr>
          <p:spPr bwMode="hidden">
            <a:xfrm>
              <a:off x="35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9" name="Rectangle 41"/>
            <p:cNvSpPr>
              <a:spLocks noChangeArrowheads="1"/>
            </p:cNvSpPr>
            <p:nvPr userDrawn="1"/>
          </p:nvSpPr>
          <p:spPr bwMode="hidden">
            <a:xfrm>
              <a:off x="36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0" name="Rectangle 42"/>
            <p:cNvSpPr>
              <a:spLocks noChangeArrowheads="1"/>
            </p:cNvSpPr>
            <p:nvPr userDrawn="1"/>
          </p:nvSpPr>
          <p:spPr bwMode="hidden">
            <a:xfrm>
              <a:off x="37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1" name="Rectangle 43"/>
            <p:cNvSpPr>
              <a:spLocks noChangeArrowheads="1"/>
            </p:cNvSpPr>
            <p:nvPr userDrawn="1"/>
          </p:nvSpPr>
          <p:spPr bwMode="hidden">
            <a:xfrm>
              <a:off x="38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2" name="Rectangle 44"/>
            <p:cNvSpPr>
              <a:spLocks noChangeArrowheads="1"/>
            </p:cNvSpPr>
            <p:nvPr userDrawn="1"/>
          </p:nvSpPr>
          <p:spPr bwMode="hidden">
            <a:xfrm>
              <a:off x="39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3" name="Rectangle 45"/>
            <p:cNvSpPr>
              <a:spLocks noChangeArrowheads="1"/>
            </p:cNvSpPr>
            <p:nvPr userDrawn="1"/>
          </p:nvSpPr>
          <p:spPr bwMode="hidden">
            <a:xfrm>
              <a:off x="40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4" name="Rectangle 46"/>
            <p:cNvSpPr>
              <a:spLocks noChangeArrowheads="1"/>
            </p:cNvSpPr>
            <p:nvPr userDrawn="1"/>
          </p:nvSpPr>
          <p:spPr bwMode="hidden">
            <a:xfrm>
              <a:off x="41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5" name="Rectangle 47"/>
            <p:cNvSpPr>
              <a:spLocks noChangeArrowheads="1"/>
            </p:cNvSpPr>
            <p:nvPr userDrawn="1"/>
          </p:nvSpPr>
          <p:spPr bwMode="hidden">
            <a:xfrm>
              <a:off x="42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6" name="Rectangle 48"/>
            <p:cNvSpPr>
              <a:spLocks noChangeArrowheads="1"/>
            </p:cNvSpPr>
            <p:nvPr userDrawn="1"/>
          </p:nvSpPr>
          <p:spPr bwMode="hidden">
            <a:xfrm>
              <a:off x="43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7" name="Rectangle 49"/>
            <p:cNvSpPr>
              <a:spLocks noChangeArrowheads="1"/>
            </p:cNvSpPr>
            <p:nvPr userDrawn="1"/>
          </p:nvSpPr>
          <p:spPr bwMode="hidden">
            <a:xfrm>
              <a:off x="44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8" name="Rectangle 50"/>
            <p:cNvSpPr>
              <a:spLocks noChangeArrowheads="1"/>
            </p:cNvSpPr>
            <p:nvPr userDrawn="1"/>
          </p:nvSpPr>
          <p:spPr bwMode="hidden">
            <a:xfrm>
              <a:off x="45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9" name="Rectangle 51"/>
            <p:cNvSpPr>
              <a:spLocks noChangeArrowheads="1"/>
            </p:cNvSpPr>
            <p:nvPr userDrawn="1"/>
          </p:nvSpPr>
          <p:spPr bwMode="hidden">
            <a:xfrm>
              <a:off x="46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0" name="Rectangle 52"/>
            <p:cNvSpPr>
              <a:spLocks noChangeArrowheads="1"/>
            </p:cNvSpPr>
            <p:nvPr userDrawn="1"/>
          </p:nvSpPr>
          <p:spPr bwMode="hidden">
            <a:xfrm>
              <a:off x="47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1" name="Rectangle 53"/>
            <p:cNvSpPr>
              <a:spLocks noChangeArrowheads="1"/>
            </p:cNvSpPr>
            <p:nvPr userDrawn="1"/>
          </p:nvSpPr>
          <p:spPr bwMode="hidden">
            <a:xfrm>
              <a:off x="48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2" name="Rectangle 54"/>
            <p:cNvSpPr>
              <a:spLocks noChangeArrowheads="1"/>
            </p:cNvSpPr>
            <p:nvPr userDrawn="1"/>
          </p:nvSpPr>
          <p:spPr bwMode="hidden">
            <a:xfrm>
              <a:off x="48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3" name="Rectangle 55"/>
            <p:cNvSpPr>
              <a:spLocks noChangeArrowheads="1"/>
            </p:cNvSpPr>
            <p:nvPr userDrawn="1"/>
          </p:nvSpPr>
          <p:spPr bwMode="hidden">
            <a:xfrm>
              <a:off x="49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4" name="Rectangle 56"/>
            <p:cNvSpPr>
              <a:spLocks noChangeArrowheads="1"/>
            </p:cNvSpPr>
            <p:nvPr userDrawn="1"/>
          </p:nvSpPr>
          <p:spPr bwMode="hidden">
            <a:xfrm>
              <a:off x="50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5" name="Rectangle 57"/>
            <p:cNvSpPr>
              <a:spLocks noChangeArrowheads="1"/>
            </p:cNvSpPr>
            <p:nvPr userDrawn="1"/>
          </p:nvSpPr>
          <p:spPr bwMode="hidden">
            <a:xfrm>
              <a:off x="51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6" name="Rectangle 58"/>
            <p:cNvSpPr>
              <a:spLocks noChangeArrowheads="1"/>
            </p:cNvSpPr>
            <p:nvPr userDrawn="1"/>
          </p:nvSpPr>
          <p:spPr bwMode="hidden">
            <a:xfrm>
              <a:off x="52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7" name="Rectangle 59"/>
            <p:cNvSpPr>
              <a:spLocks noChangeArrowheads="1"/>
            </p:cNvSpPr>
            <p:nvPr userDrawn="1"/>
          </p:nvSpPr>
          <p:spPr bwMode="hidden">
            <a:xfrm>
              <a:off x="53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8" name="Rectangle 60"/>
            <p:cNvSpPr>
              <a:spLocks noChangeArrowheads="1"/>
            </p:cNvSpPr>
            <p:nvPr userDrawn="1"/>
          </p:nvSpPr>
          <p:spPr bwMode="hidden">
            <a:xfrm>
              <a:off x="54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9" name="Rectangle 61"/>
            <p:cNvSpPr>
              <a:spLocks noChangeArrowheads="1"/>
            </p:cNvSpPr>
            <p:nvPr userDrawn="1"/>
          </p:nvSpPr>
          <p:spPr bwMode="hidden">
            <a:xfrm>
              <a:off x="55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0" name="Rectangle 62"/>
            <p:cNvSpPr>
              <a:spLocks noChangeArrowheads="1"/>
            </p:cNvSpPr>
            <p:nvPr userDrawn="1"/>
          </p:nvSpPr>
          <p:spPr bwMode="hidden">
            <a:xfrm>
              <a:off x="56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1"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2"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313" name="Rectangle 65"/>
          <p:cNvSpPr>
            <a:spLocks noGrp="1" noChangeArrowheads="1"/>
          </p:cNvSpPr>
          <p:nvPr>
            <p:ph type="title"/>
          </p:nvPr>
        </p:nvSpPr>
        <p:spPr bwMode="auto">
          <a:xfrm>
            <a:off x="871538" y="916127"/>
            <a:ext cx="8162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ltLang="en-US" dirty="0" smtClean="0"/>
              <a:t>Click to edit Master title style</a:t>
            </a:r>
          </a:p>
        </p:txBody>
      </p:sp>
      <p:sp>
        <p:nvSpPr>
          <p:cNvPr id="53314" name="Rectangle 66"/>
          <p:cNvSpPr>
            <a:spLocks noGrp="1" noChangeArrowheads="1"/>
          </p:cNvSpPr>
          <p:nvPr>
            <p:ph type="body" idx="1"/>
          </p:nvPr>
        </p:nvSpPr>
        <p:spPr bwMode="auto">
          <a:xfrm>
            <a:off x="912813" y="1905000"/>
            <a:ext cx="81105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3317"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A8DFEA83-321D-4378-8965-7B8AF70CF917}" type="slidenum">
              <a:rPr lang="en-US" altLang="en-US"/>
              <a:pPr/>
              <a:t>‹#›</a:t>
            </a:fld>
            <a:endParaRPr lang="en-US" altLang="en-US"/>
          </a:p>
        </p:txBody>
      </p:sp>
      <p:sp>
        <p:nvSpPr>
          <p:cNvPr id="53320" name="Rectangle 72"/>
          <p:cNvSpPr>
            <a:spLocks noChangeArrowheads="1"/>
          </p:cNvSpPr>
          <p:nvPr/>
        </p:nvSpPr>
        <p:spPr bwMode="auto">
          <a:xfrm>
            <a:off x="152400" y="62865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en-US" sz="1000" dirty="0"/>
              <a:t>U.S. Department of Education</a:t>
            </a:r>
          </a:p>
          <a:p>
            <a:r>
              <a:rPr lang="en-US" altLang="en-US" sz="1000" dirty="0"/>
              <a:t>Office of Special </a:t>
            </a:r>
            <a:r>
              <a:rPr lang="en-US" altLang="en-US" sz="1000" dirty="0" smtClean="0"/>
              <a:t>Education </a:t>
            </a:r>
            <a:r>
              <a:rPr lang="en-US" altLang="en-US" sz="1000" dirty="0"/>
              <a:t>Programs</a:t>
            </a:r>
          </a:p>
        </p:txBody>
      </p:sp>
      <p:sp>
        <p:nvSpPr>
          <p:cNvPr id="53321" name="Rectangle 73"/>
          <p:cNvSpPr>
            <a:spLocks noChangeArrowheads="1"/>
          </p:cNvSpPr>
          <p:nvPr userDrawn="1"/>
        </p:nvSpPr>
        <p:spPr bwMode="auto">
          <a:xfrm>
            <a:off x="2971800" y="62865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altLang="en-US" sz="1200" b="1" dirty="0"/>
              <a:t>Building the Legacy: </a:t>
            </a:r>
            <a:r>
              <a:rPr lang="en-US" altLang="en-US" sz="1200" b="1" i="1" dirty="0"/>
              <a:t>IDEA</a:t>
            </a:r>
            <a:r>
              <a:rPr lang="en-US" altLang="en-US" sz="1200" b="1" dirty="0"/>
              <a:t> 2004</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rtl="0" fontAlgn="base">
        <a:spcBef>
          <a:spcPct val="0"/>
        </a:spcBef>
        <a:spcAft>
          <a:spcPct val="0"/>
        </a:spcAft>
        <a:tabLst>
          <a:tab pos="7888288" algn="r"/>
        </a:tabLst>
        <a:defRPr sz="4000">
          <a:solidFill>
            <a:schemeClr val="tx2"/>
          </a:solidFill>
          <a:latin typeface="+mj-lt"/>
          <a:ea typeface="+mj-ea"/>
          <a:cs typeface="+mj-cs"/>
        </a:defRPr>
      </a:lvl1pPr>
      <a:lvl2pPr algn="l" rtl="0" fontAlgn="base">
        <a:spcBef>
          <a:spcPct val="0"/>
        </a:spcBef>
        <a:spcAft>
          <a:spcPct val="0"/>
        </a:spcAft>
        <a:defRPr sz="4400">
          <a:solidFill>
            <a:schemeClr val="tx2"/>
          </a:solidFill>
          <a:latin typeface="Verdana" pitchFamily="34" charset="0"/>
        </a:defRPr>
      </a:lvl2pPr>
      <a:lvl3pPr algn="l" rtl="0" fontAlgn="base">
        <a:spcBef>
          <a:spcPct val="0"/>
        </a:spcBef>
        <a:spcAft>
          <a:spcPct val="0"/>
        </a:spcAft>
        <a:defRPr sz="4400">
          <a:solidFill>
            <a:schemeClr val="tx2"/>
          </a:solidFill>
          <a:latin typeface="Verdana" pitchFamily="34" charset="0"/>
        </a:defRPr>
      </a:lvl3pPr>
      <a:lvl4pPr algn="l" rtl="0" fontAlgn="base">
        <a:spcBef>
          <a:spcPct val="0"/>
        </a:spcBef>
        <a:spcAft>
          <a:spcPct val="0"/>
        </a:spcAft>
        <a:defRPr sz="4400">
          <a:solidFill>
            <a:schemeClr val="tx2"/>
          </a:solidFill>
          <a:latin typeface="Verdana" pitchFamily="34" charset="0"/>
        </a:defRPr>
      </a:lvl4pPr>
      <a:lvl5pPr algn="l" rtl="0" fontAlgn="base">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ts val="12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ts val="12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fontAlgn="base">
        <a:spcBef>
          <a:spcPts val="600"/>
        </a:spcBef>
        <a:spcAft>
          <a:spcPct val="0"/>
        </a:spcAft>
        <a:buClr>
          <a:schemeClr val="tx2"/>
        </a:buClr>
        <a:buChar char="•"/>
        <a:defRPr sz="2400">
          <a:solidFill>
            <a:schemeClr val="tx1"/>
          </a:solidFill>
          <a:latin typeface="+mn-lt"/>
        </a:defRPr>
      </a:lvl3pPr>
      <a:lvl4pPr marL="1600200" indent="-228600" algn="l" rtl="0" fontAlgn="base">
        <a:spcBef>
          <a:spcPts val="600"/>
        </a:spcBef>
        <a:spcAft>
          <a:spcPct val="0"/>
        </a:spcAft>
        <a:buClr>
          <a:schemeClr val="hlink"/>
        </a:buClr>
        <a:buChar char="•"/>
        <a:defRPr sz="2000">
          <a:solidFill>
            <a:schemeClr val="tx1"/>
          </a:solidFill>
          <a:latin typeface="+mn-lt"/>
        </a:defRPr>
      </a:lvl4pPr>
      <a:lvl5pPr marL="2057400" indent="-228600" algn="l" rtl="0" fontAlgn="base">
        <a:spcBef>
          <a:spcPts val="6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ites.ed.gov/idea"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1465263" y="2590800"/>
            <a:ext cx="7373937" cy="1920875"/>
          </a:xfrm>
        </p:spPr>
        <p:txBody>
          <a:bodyPr/>
          <a:lstStyle/>
          <a:p>
            <a:r>
              <a:rPr lang="en-US" altLang="en-US" sz="4000" dirty="0" smtClean="0">
                <a:cs typeface="Times New Roman" pitchFamily="18" charset="0"/>
              </a:rPr>
              <a:t>Monitoring, Technical Assistance and Enforcement</a:t>
            </a:r>
            <a:endParaRPr lang="en-US" altLang="en-US" sz="4000" dirty="0"/>
          </a:p>
        </p:txBody>
      </p:sp>
      <p:sp>
        <p:nvSpPr>
          <p:cNvPr id="86021" name="Rectangle 5"/>
          <p:cNvSpPr>
            <a:spLocks noChangeArrowheads="1"/>
          </p:cNvSpPr>
          <p:nvPr/>
        </p:nvSpPr>
        <p:spPr bwMode="auto">
          <a:xfrm>
            <a:off x="1833563"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6023" name="Rectangle 7"/>
          <p:cNvSpPr>
            <a:spLocks noChangeArrowheads="1"/>
          </p:cNvSpPr>
          <p:nvPr/>
        </p:nvSpPr>
        <p:spPr bwMode="auto">
          <a:xfrm>
            <a:off x="18288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86026" name="Object 10" descr="OSEP Leadership Conference, 2006" title="OSEP Leadership Conference, 2006"/>
          <p:cNvGraphicFramePr>
            <a:graphicFrameLocks noChangeAspect="1"/>
          </p:cNvGraphicFramePr>
          <p:nvPr>
            <p:extLst>
              <p:ext uri="{D42A27DB-BD31-4B8C-83A1-F6EECF244321}">
                <p14:modId xmlns:p14="http://schemas.microsoft.com/office/powerpoint/2010/main" val="3157501712"/>
              </p:ext>
            </p:extLst>
          </p:nvPr>
        </p:nvGraphicFramePr>
        <p:xfrm>
          <a:off x="685800" y="533400"/>
          <a:ext cx="6096000" cy="1450975"/>
        </p:xfrm>
        <a:graphic>
          <a:graphicData uri="http://schemas.openxmlformats.org/presentationml/2006/ole">
            <mc:AlternateContent xmlns:mc="http://schemas.openxmlformats.org/markup-compatibility/2006">
              <mc:Choice xmlns:v="urn:schemas-microsoft-com:vml" Requires="v">
                <p:oleObj spid="_x0000_s86029" name="Photo Editor Photo" r:id="rId4" imgW="22857143" imgH="5439534" progId="MSPhotoEd.3">
                  <p:embed/>
                </p:oleObj>
              </mc:Choice>
              <mc:Fallback>
                <p:oleObj name="Photo Editor Photo" r:id="rId4" imgW="22857143" imgH="5439534" progId="MSPhotoEd.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
                        <a:ext cx="60960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F1B6203-26E6-4E5A-B4C1-FFF2E89F53FD}" type="slidenum">
              <a:rPr lang="en-US" altLang="en-US"/>
              <a:pPr/>
              <a:t>10</a:t>
            </a:fld>
            <a:endParaRPr lang="en-US" altLang="en-US"/>
          </a:p>
        </p:txBody>
      </p:sp>
      <p:sp>
        <p:nvSpPr>
          <p:cNvPr id="89090" name="Rectangle 2"/>
          <p:cNvSpPr>
            <a:spLocks noGrp="1" noChangeArrowheads="1"/>
          </p:cNvSpPr>
          <p:nvPr>
            <p:ph type="title"/>
          </p:nvPr>
        </p:nvSpPr>
        <p:spPr>
          <a:xfrm>
            <a:off x="871538" y="177463"/>
            <a:ext cx="8162925" cy="1446550"/>
          </a:xfrm>
        </p:spPr>
        <p:txBody>
          <a:bodyPr>
            <a:normAutofit/>
          </a:bodyPr>
          <a:lstStyle/>
          <a:p>
            <a:r>
              <a:rPr lang="en-US" altLang="en-US" dirty="0"/>
              <a:t>Monitoring Priority </a:t>
            </a:r>
            <a:r>
              <a:rPr lang="en-US" altLang="en-US" dirty="0" smtClean="0"/>
              <a:t>Areas	</a:t>
            </a:r>
            <a:r>
              <a:rPr lang="en-US" altLang="en-US" sz="2800" dirty="0" smtClean="0">
                <a:cs typeface="Times New Roman" pitchFamily="18" charset="0"/>
              </a:rPr>
              <a:t>(TB </a:t>
            </a:r>
            <a:r>
              <a:rPr lang="en-US" altLang="en-US" sz="2800" dirty="0">
                <a:cs typeface="Times New Roman" pitchFamily="18" charset="0"/>
              </a:rPr>
              <a:t>2-1)</a:t>
            </a:r>
          </a:p>
        </p:txBody>
      </p:sp>
      <p:sp>
        <p:nvSpPr>
          <p:cNvPr id="89091" name="Rectangle 3"/>
          <p:cNvSpPr>
            <a:spLocks noGrp="1" noChangeArrowheads="1"/>
          </p:cNvSpPr>
          <p:nvPr>
            <p:ph type="body" idx="1"/>
          </p:nvPr>
        </p:nvSpPr>
        <p:spPr/>
        <p:txBody>
          <a:bodyPr/>
          <a:lstStyle/>
          <a:p>
            <a:pPr>
              <a:buSzPct val="140000"/>
              <a:buFont typeface="Wingdings" pitchFamily="2" charset="2"/>
              <a:buChar char="§"/>
            </a:pPr>
            <a:r>
              <a:rPr lang="en-US" altLang="en-US">
                <a:cs typeface="Courier New" pitchFamily="49" charset="0"/>
              </a:rPr>
              <a:t>Provision of FAPE in the LRE</a:t>
            </a:r>
            <a:endParaRPr lang="en-US" altLang="en-US"/>
          </a:p>
          <a:p>
            <a:pPr>
              <a:buSzPct val="140000"/>
              <a:buFont typeface="Wingdings" pitchFamily="2" charset="2"/>
              <a:buChar char="§"/>
            </a:pPr>
            <a:r>
              <a:rPr lang="en-US" altLang="en-US">
                <a:cs typeface="Courier New" pitchFamily="49" charset="0"/>
              </a:rPr>
              <a:t>State exercise of general supervision, including child find, effective monitoring, the use of resolution meetings, mediation, and a system of transition services as defined in </a:t>
            </a:r>
            <a:r>
              <a:rPr lang="en-US" altLang="en-US"/>
              <a:t>34 CFR </a:t>
            </a:r>
            <a:r>
              <a:rPr lang="en-US" altLang="en-US">
                <a:cs typeface="Courier New" pitchFamily="49" charset="0"/>
              </a:rPr>
              <a:t>300.43 and in 20 U.S.C. 1437(a)(9) and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5C59FE8-04A4-42A1-A861-C24DBA883562}" type="slidenum">
              <a:rPr lang="en-US" altLang="en-US"/>
              <a:pPr/>
              <a:t>11</a:t>
            </a:fld>
            <a:endParaRPr lang="en-US" altLang="en-US"/>
          </a:p>
        </p:txBody>
      </p:sp>
      <p:sp>
        <p:nvSpPr>
          <p:cNvPr id="110594" name="Rectangle 2"/>
          <p:cNvSpPr>
            <a:spLocks noGrp="1" noChangeArrowheads="1"/>
          </p:cNvSpPr>
          <p:nvPr>
            <p:ph type="title"/>
          </p:nvPr>
        </p:nvSpPr>
        <p:spPr>
          <a:xfrm>
            <a:off x="871538" y="177463"/>
            <a:ext cx="8162925" cy="1446550"/>
          </a:xfrm>
        </p:spPr>
        <p:txBody>
          <a:bodyPr>
            <a:normAutofit/>
          </a:bodyPr>
          <a:lstStyle/>
          <a:p>
            <a:r>
              <a:rPr lang="en-US" altLang="en-US" dirty="0"/>
              <a:t>Monitoring Priority </a:t>
            </a:r>
            <a:r>
              <a:rPr lang="en-US" altLang="en-US" dirty="0" smtClean="0"/>
              <a:t>Areas	</a:t>
            </a:r>
            <a:r>
              <a:rPr lang="en-US" altLang="en-US" sz="2700" dirty="0" smtClean="0">
                <a:cs typeface="Times New Roman" pitchFamily="18" charset="0"/>
              </a:rPr>
              <a:t>(TB </a:t>
            </a:r>
            <a:r>
              <a:rPr lang="en-US" altLang="en-US" sz="2700" dirty="0">
                <a:cs typeface="Times New Roman" pitchFamily="18" charset="0"/>
              </a:rPr>
              <a:t>2-1)</a:t>
            </a:r>
          </a:p>
        </p:txBody>
      </p:sp>
      <p:sp>
        <p:nvSpPr>
          <p:cNvPr id="110595" name="Rectangle 3"/>
          <p:cNvSpPr>
            <a:spLocks noGrp="1" noChangeArrowheads="1"/>
          </p:cNvSpPr>
          <p:nvPr>
            <p:ph type="body" idx="1"/>
          </p:nvPr>
        </p:nvSpPr>
        <p:spPr/>
        <p:txBody>
          <a:bodyPr/>
          <a:lstStyle/>
          <a:p>
            <a:pPr>
              <a:buSzPct val="140000"/>
              <a:buFont typeface="Wingdings" pitchFamily="2" charset="2"/>
              <a:buChar char="§"/>
            </a:pPr>
            <a:r>
              <a:rPr lang="en-US" altLang="en-US" dirty="0">
                <a:cs typeface="Courier New" pitchFamily="49" charset="0"/>
              </a:rPr>
              <a:t>Disproportionate representation of racial and ethnic groups in special education and related services, to the extent the representation is the result of inappropriate identification</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7DDDD34-6D1F-4E07-B093-EE7EDE4C3C8E}" type="slidenum">
              <a:rPr lang="en-US" altLang="en-US"/>
              <a:pPr/>
              <a:t>12</a:t>
            </a:fld>
            <a:endParaRPr lang="en-US" altLang="en-US"/>
          </a:p>
        </p:txBody>
      </p:sp>
      <p:sp>
        <p:nvSpPr>
          <p:cNvPr id="112642" name="Rectangle 2"/>
          <p:cNvSpPr>
            <a:spLocks noGrp="1" noChangeArrowheads="1"/>
          </p:cNvSpPr>
          <p:nvPr>
            <p:ph type="title"/>
          </p:nvPr>
        </p:nvSpPr>
        <p:spPr>
          <a:xfrm>
            <a:off x="871538" y="177463"/>
            <a:ext cx="8162925" cy="1446550"/>
          </a:xfrm>
        </p:spPr>
        <p:txBody>
          <a:bodyPr>
            <a:normAutofit/>
          </a:bodyPr>
          <a:lstStyle/>
          <a:p>
            <a:r>
              <a:rPr lang="en-US" altLang="en-US" dirty="0"/>
              <a:t>State Performance </a:t>
            </a:r>
            <a:r>
              <a:rPr lang="en-US" altLang="en-US" dirty="0" smtClean="0"/>
              <a:t>Plan	</a:t>
            </a:r>
            <a:r>
              <a:rPr lang="en-US" altLang="en-US" sz="2800" dirty="0" smtClean="0">
                <a:cs typeface="Times New Roman" pitchFamily="18" charset="0"/>
              </a:rPr>
              <a:t>(</a:t>
            </a:r>
            <a:r>
              <a:rPr lang="en-US" altLang="en-US" sz="2800" dirty="0">
                <a:cs typeface="Times New Roman" pitchFamily="18" charset="0"/>
              </a:rPr>
              <a:t>TB 2-2)</a:t>
            </a:r>
          </a:p>
        </p:txBody>
      </p:sp>
      <p:sp>
        <p:nvSpPr>
          <p:cNvPr id="112643" name="Rectangle 3"/>
          <p:cNvSpPr>
            <a:spLocks noGrp="1" noChangeArrowheads="1"/>
          </p:cNvSpPr>
          <p:nvPr>
            <p:ph type="body" idx="1"/>
          </p:nvPr>
        </p:nvSpPr>
        <p:spPr/>
        <p:txBody>
          <a:bodyPr>
            <a:normAutofit lnSpcReduction="10000"/>
          </a:bodyPr>
          <a:lstStyle/>
          <a:p>
            <a:pPr>
              <a:buFont typeface="Wingdings" pitchFamily="2" charset="2"/>
              <a:buNone/>
            </a:pPr>
            <a:r>
              <a:rPr lang="en-US" altLang="en-US">
                <a:cs typeface="Courier New" pitchFamily="49" charset="0"/>
              </a:rPr>
              <a:t>Each state must:</a:t>
            </a:r>
          </a:p>
          <a:p>
            <a:pPr>
              <a:buSzPct val="140000"/>
              <a:buFont typeface="Wingdings" pitchFamily="2" charset="2"/>
              <a:buChar char="§"/>
            </a:pPr>
            <a:r>
              <a:rPr lang="en-US" altLang="en-US">
                <a:cs typeface="Courier New" pitchFamily="49" charset="0"/>
              </a:rPr>
              <a:t>Submit its performance plan to the Secretary for approval in accordance with the process described in </a:t>
            </a:r>
            <a:r>
              <a:rPr lang="en-US" altLang="en-US"/>
              <a:t>Section </a:t>
            </a:r>
            <a:r>
              <a:rPr lang="en-US" altLang="en-US">
                <a:cs typeface="Courier New" pitchFamily="49" charset="0"/>
              </a:rPr>
              <a:t>616(c)</a:t>
            </a:r>
          </a:p>
          <a:p>
            <a:pPr>
              <a:buSzPct val="140000"/>
              <a:buFont typeface="Wingdings" pitchFamily="2" charset="2"/>
              <a:buChar char="§"/>
            </a:pPr>
            <a:r>
              <a:rPr lang="en-US" altLang="en-US">
                <a:cs typeface="Courier New" pitchFamily="49" charset="0"/>
              </a:rPr>
              <a:t>Review its performance plan at least once every six years, and submit any amendments to the Secretary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3A01749-65C5-41EA-A5FA-4A5DB5B5D06A}" type="slidenum">
              <a:rPr lang="en-US" altLang="en-US"/>
              <a:pPr/>
              <a:t>13</a:t>
            </a:fld>
            <a:endParaRPr lang="en-US" altLang="en-US"/>
          </a:p>
        </p:txBody>
      </p:sp>
      <p:sp>
        <p:nvSpPr>
          <p:cNvPr id="114690" name="Rectangle 2"/>
          <p:cNvSpPr>
            <a:spLocks noGrp="1" noChangeArrowheads="1"/>
          </p:cNvSpPr>
          <p:nvPr>
            <p:ph type="title"/>
          </p:nvPr>
        </p:nvSpPr>
        <p:spPr>
          <a:xfrm>
            <a:off x="871538" y="177463"/>
            <a:ext cx="8162925" cy="1446550"/>
          </a:xfrm>
        </p:spPr>
        <p:txBody>
          <a:bodyPr>
            <a:normAutofit/>
          </a:bodyPr>
          <a:lstStyle/>
          <a:p>
            <a:r>
              <a:rPr lang="en-US" altLang="en-US" dirty="0"/>
              <a:t>State Performance </a:t>
            </a:r>
            <a:r>
              <a:rPr lang="en-US" altLang="en-US" dirty="0" smtClean="0"/>
              <a:t>Plan	</a:t>
            </a:r>
            <a:r>
              <a:rPr lang="en-US" altLang="en-US" sz="2800" dirty="0" smtClean="0">
                <a:cs typeface="Times New Roman" pitchFamily="18" charset="0"/>
              </a:rPr>
              <a:t>(</a:t>
            </a:r>
            <a:r>
              <a:rPr lang="en-US" altLang="en-US" sz="2800" dirty="0">
                <a:cs typeface="Times New Roman" pitchFamily="18" charset="0"/>
              </a:rPr>
              <a:t>TB 2-2)</a:t>
            </a:r>
          </a:p>
        </p:txBody>
      </p:sp>
      <p:sp>
        <p:nvSpPr>
          <p:cNvPr id="114691" name="Rectangle 3"/>
          <p:cNvSpPr>
            <a:spLocks noGrp="1" noChangeArrowheads="1"/>
          </p:cNvSpPr>
          <p:nvPr>
            <p:ph type="body" idx="1"/>
          </p:nvPr>
        </p:nvSpPr>
        <p:spPr>
          <a:xfrm>
            <a:off x="914400" y="2133600"/>
            <a:ext cx="7924800" cy="4191000"/>
          </a:xfrm>
        </p:spPr>
        <p:txBody>
          <a:bodyPr/>
          <a:lstStyle/>
          <a:p>
            <a:pPr marL="0" indent="0">
              <a:buSzPct val="140000"/>
              <a:buFont typeface="Wingdings" pitchFamily="2" charset="2"/>
              <a:buNone/>
            </a:pPr>
            <a:r>
              <a:rPr lang="en-US" altLang="en-US">
                <a:cs typeface="Courier New" pitchFamily="49" charset="0"/>
              </a:rPr>
              <a:t>As part of the state performance plan, each state must establish measurable and rigorous targets for the indicators established by the Secretary under the priority areas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5022F7-424F-4149-8C8A-431A938F9CBF}" type="slidenum">
              <a:rPr lang="en-US" altLang="en-US"/>
              <a:pPr/>
              <a:t>14</a:t>
            </a:fld>
            <a:endParaRPr lang="en-US" altLang="en-US"/>
          </a:p>
        </p:txBody>
      </p:sp>
      <p:sp>
        <p:nvSpPr>
          <p:cNvPr id="115714" name="Rectangle 2"/>
          <p:cNvSpPr>
            <a:spLocks noGrp="1" noChangeArrowheads="1"/>
          </p:cNvSpPr>
          <p:nvPr>
            <p:ph type="title"/>
          </p:nvPr>
        </p:nvSpPr>
        <p:spPr>
          <a:xfrm>
            <a:off x="609600" y="229850"/>
            <a:ext cx="8162925" cy="1446550"/>
          </a:xfrm>
        </p:spPr>
        <p:txBody>
          <a:bodyPr>
            <a:normAutofit/>
          </a:bodyPr>
          <a:lstStyle/>
          <a:p>
            <a:pPr>
              <a:tabLst>
                <a:tab pos="7940675" algn="r"/>
              </a:tabLst>
            </a:pPr>
            <a:r>
              <a:rPr lang="en-US" altLang="en-US" sz="3600" dirty="0"/>
              <a:t>Annual Performance </a:t>
            </a:r>
            <a:r>
              <a:rPr lang="en-US" altLang="en-US" sz="3600" dirty="0" smtClean="0"/>
              <a:t>Report</a:t>
            </a:r>
            <a:r>
              <a:rPr lang="en-US" altLang="en-US" dirty="0" smtClean="0"/>
              <a:t>	</a:t>
            </a:r>
            <a:r>
              <a:rPr lang="en-US" altLang="en-US" sz="2800" dirty="0" smtClean="0">
                <a:cs typeface="Times New Roman" pitchFamily="18" charset="0"/>
              </a:rPr>
              <a:t>(</a:t>
            </a:r>
            <a:r>
              <a:rPr lang="en-US" altLang="en-US" sz="2800" dirty="0">
                <a:cs typeface="Times New Roman" pitchFamily="18" charset="0"/>
              </a:rPr>
              <a:t>TB 2-3)</a:t>
            </a:r>
          </a:p>
        </p:txBody>
      </p:sp>
      <p:sp>
        <p:nvSpPr>
          <p:cNvPr id="115715" name="Rectangle 3"/>
          <p:cNvSpPr>
            <a:spLocks noGrp="1" noChangeArrowheads="1"/>
          </p:cNvSpPr>
          <p:nvPr>
            <p:ph type="body" idx="1"/>
          </p:nvPr>
        </p:nvSpPr>
        <p:spPr>
          <a:xfrm>
            <a:off x="762000" y="1905000"/>
            <a:ext cx="8261350" cy="4343400"/>
          </a:xfrm>
        </p:spPr>
        <p:txBody>
          <a:bodyPr/>
          <a:lstStyle/>
          <a:p>
            <a:pPr>
              <a:lnSpc>
                <a:spcPct val="90000"/>
              </a:lnSpc>
            </a:pPr>
            <a:r>
              <a:rPr lang="en-US" altLang="en-US" sz="2800" dirty="0">
                <a:cs typeface="Courier New" pitchFamily="49" charset="0"/>
              </a:rPr>
              <a:t>Each state must collect valid and reliable information to report annually to the Secretary on the indicators established by the Secretary for the state performance plans</a:t>
            </a:r>
          </a:p>
          <a:p>
            <a:pPr>
              <a:lnSpc>
                <a:spcPct val="90000"/>
              </a:lnSpc>
              <a:buSzPct val="140000"/>
              <a:buFont typeface="Wingdings" pitchFamily="2" charset="2"/>
              <a:buChar char="§"/>
            </a:pPr>
            <a:r>
              <a:rPr lang="en-US" altLang="en-US" sz="2800" dirty="0">
                <a:cs typeface="Courier New" pitchFamily="49" charset="0"/>
              </a:rPr>
              <a:t>If a state collects data on an indicator through state monitoring or sampling, data must be collected for each LEA at least once during the period of the state performance plan</a:t>
            </a:r>
            <a:endParaRPr lang="en-US" alt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0B6CDF0-7034-4BC3-9DA1-24435E42C76A}" type="slidenum">
              <a:rPr lang="en-US" altLang="en-US"/>
              <a:pPr/>
              <a:t>15</a:t>
            </a:fld>
            <a:endParaRPr lang="en-US" altLang="en-US"/>
          </a:p>
        </p:txBody>
      </p:sp>
      <p:sp>
        <p:nvSpPr>
          <p:cNvPr id="116738" name="Rectangle 2"/>
          <p:cNvSpPr>
            <a:spLocks noGrp="1" noChangeArrowheads="1"/>
          </p:cNvSpPr>
          <p:nvPr>
            <p:ph type="title"/>
          </p:nvPr>
        </p:nvSpPr>
        <p:spPr>
          <a:xfrm>
            <a:off x="609600" y="153650"/>
            <a:ext cx="8162925" cy="1446550"/>
          </a:xfrm>
        </p:spPr>
        <p:txBody>
          <a:bodyPr>
            <a:normAutofit/>
          </a:bodyPr>
          <a:lstStyle/>
          <a:p>
            <a:r>
              <a:rPr lang="en-US" altLang="en-US" sz="3600" dirty="0"/>
              <a:t>Analyzing LEA </a:t>
            </a:r>
            <a:r>
              <a:rPr lang="en-US" altLang="en-US" sz="3600" dirty="0" smtClean="0"/>
              <a:t>Performance	</a:t>
            </a:r>
            <a:r>
              <a:rPr lang="en-US" altLang="en-US" sz="2400" dirty="0" smtClean="0">
                <a:cs typeface="Times New Roman" pitchFamily="18" charset="0"/>
              </a:rPr>
              <a:t>(</a:t>
            </a:r>
            <a:r>
              <a:rPr lang="en-US" altLang="en-US" sz="2400" dirty="0">
                <a:cs typeface="Times New Roman" pitchFamily="18" charset="0"/>
              </a:rPr>
              <a:t>TB 2-4)</a:t>
            </a:r>
          </a:p>
        </p:txBody>
      </p:sp>
      <p:sp>
        <p:nvSpPr>
          <p:cNvPr id="116739" name="Rectangle 3"/>
          <p:cNvSpPr>
            <a:spLocks noGrp="1" noChangeArrowheads="1"/>
          </p:cNvSpPr>
          <p:nvPr>
            <p:ph type="body" idx="1"/>
          </p:nvPr>
        </p:nvSpPr>
        <p:spPr>
          <a:xfrm>
            <a:off x="685800" y="2362200"/>
            <a:ext cx="8337550" cy="3733800"/>
          </a:xfrm>
        </p:spPr>
        <p:txBody>
          <a:bodyPr/>
          <a:lstStyle/>
          <a:p>
            <a:pPr marL="0" indent="0">
              <a:buFont typeface="Wingdings" pitchFamily="2" charset="2"/>
              <a:buNone/>
            </a:pPr>
            <a:r>
              <a:rPr lang="en-US" altLang="en-US" dirty="0">
                <a:cs typeface="Courier New" pitchFamily="49" charset="0"/>
              </a:rPr>
              <a:t>Each state must use the targets in its state performance plan to analyze the performance of each LEA</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3EE8095-B055-4A10-B419-8DA520247E21}" type="slidenum">
              <a:rPr lang="en-US" altLang="en-US"/>
              <a:pPr/>
              <a:t>16</a:t>
            </a:fld>
            <a:endParaRPr lang="en-US" altLang="en-US"/>
          </a:p>
        </p:txBody>
      </p:sp>
      <p:sp>
        <p:nvSpPr>
          <p:cNvPr id="120834" name="Rectangle 2"/>
          <p:cNvSpPr>
            <a:spLocks noGrp="1" noChangeArrowheads="1"/>
          </p:cNvSpPr>
          <p:nvPr>
            <p:ph type="title"/>
          </p:nvPr>
        </p:nvSpPr>
        <p:spPr>
          <a:xfrm>
            <a:off x="871538" y="862013"/>
            <a:ext cx="8162925" cy="762000"/>
          </a:xfrm>
        </p:spPr>
        <p:txBody>
          <a:bodyPr/>
          <a:lstStyle/>
          <a:p>
            <a:r>
              <a:rPr lang="en-US" altLang="en-US" dirty="0"/>
              <a:t>Public </a:t>
            </a:r>
            <a:r>
              <a:rPr lang="en-US" altLang="en-US" dirty="0" smtClean="0"/>
              <a:t>Reporting	</a:t>
            </a:r>
            <a:r>
              <a:rPr lang="en-US" altLang="en-US" sz="2800" dirty="0" smtClean="0">
                <a:cs typeface="Times New Roman" pitchFamily="18" charset="0"/>
              </a:rPr>
              <a:t>(</a:t>
            </a:r>
            <a:r>
              <a:rPr lang="en-US" altLang="en-US" sz="2800" dirty="0">
                <a:cs typeface="Times New Roman" pitchFamily="18" charset="0"/>
              </a:rPr>
              <a:t>TB 3-4)</a:t>
            </a:r>
          </a:p>
        </p:txBody>
      </p:sp>
      <p:sp>
        <p:nvSpPr>
          <p:cNvPr id="120835" name="Rectangle 3"/>
          <p:cNvSpPr>
            <a:spLocks noGrp="1" noChangeArrowheads="1"/>
          </p:cNvSpPr>
          <p:nvPr>
            <p:ph type="body" idx="1"/>
          </p:nvPr>
        </p:nvSpPr>
        <p:spPr>
          <a:xfrm>
            <a:off x="685800" y="1905000"/>
            <a:ext cx="8458200" cy="4953000"/>
          </a:xfrm>
        </p:spPr>
        <p:txBody>
          <a:bodyPr/>
          <a:lstStyle/>
          <a:p>
            <a:pPr>
              <a:buSzPct val="140000"/>
              <a:buFont typeface="Wingdings" pitchFamily="2" charset="2"/>
              <a:buChar char="§"/>
            </a:pPr>
            <a:r>
              <a:rPr lang="en-US" altLang="en-US">
                <a:cs typeface="Courier New" pitchFamily="49" charset="0"/>
              </a:rPr>
              <a:t>Report annually to the public on the performance of each LEA on the targets in the state’s performance plan</a:t>
            </a:r>
          </a:p>
          <a:p>
            <a:pPr>
              <a:buSzPct val="140000"/>
              <a:buFont typeface="Wingdings" pitchFamily="2" charset="2"/>
              <a:buChar char="§"/>
            </a:pPr>
            <a:r>
              <a:rPr lang="en-US" altLang="en-US">
                <a:cs typeface="Courier New" pitchFamily="49" charset="0"/>
              </a:rPr>
              <a:t>If the state collects data using sampling or state monitoring, include the most recently available data on each LEA and the date obtained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4877005-762F-41E1-B8DB-F05A6E58E615}" type="slidenum">
              <a:rPr lang="en-US" altLang="en-US"/>
              <a:pPr/>
              <a:t>17</a:t>
            </a:fld>
            <a:endParaRPr lang="en-US" altLang="en-US"/>
          </a:p>
        </p:txBody>
      </p:sp>
      <p:sp>
        <p:nvSpPr>
          <p:cNvPr id="176130" name="Rectangle 2"/>
          <p:cNvSpPr>
            <a:spLocks noGrp="1" noChangeArrowheads="1"/>
          </p:cNvSpPr>
          <p:nvPr>
            <p:ph type="title"/>
          </p:nvPr>
        </p:nvSpPr>
        <p:spPr>
          <a:xfrm>
            <a:off x="871538" y="862013"/>
            <a:ext cx="8162925" cy="762000"/>
          </a:xfrm>
        </p:spPr>
        <p:txBody>
          <a:bodyPr/>
          <a:lstStyle/>
          <a:p>
            <a:pPr>
              <a:buSzPct val="140000"/>
              <a:buFont typeface="Wingdings" pitchFamily="2" charset="2"/>
              <a:buNone/>
            </a:pPr>
            <a:r>
              <a:rPr lang="en-US" altLang="en-US" dirty="0">
                <a:cs typeface="Times New Roman" pitchFamily="18" charset="0"/>
              </a:rPr>
              <a:t>Public </a:t>
            </a:r>
            <a:r>
              <a:rPr lang="en-US" altLang="en-US" dirty="0" smtClean="0">
                <a:cs typeface="Times New Roman" pitchFamily="18" charset="0"/>
              </a:rPr>
              <a:t>Reporting	</a:t>
            </a:r>
            <a:r>
              <a:rPr lang="en-US" altLang="en-US" sz="2800" dirty="0" smtClean="0">
                <a:cs typeface="Times New Roman" pitchFamily="18" charset="0"/>
              </a:rPr>
              <a:t>(</a:t>
            </a:r>
            <a:r>
              <a:rPr lang="en-US" altLang="en-US" sz="2800" dirty="0">
                <a:cs typeface="Times New Roman" pitchFamily="18" charset="0"/>
              </a:rPr>
              <a:t>TB 3-4)</a:t>
            </a:r>
          </a:p>
        </p:txBody>
      </p:sp>
      <p:sp>
        <p:nvSpPr>
          <p:cNvPr id="176131" name="Rectangle 3"/>
          <p:cNvSpPr>
            <a:spLocks noGrp="1" noChangeArrowheads="1"/>
          </p:cNvSpPr>
          <p:nvPr>
            <p:ph type="body" idx="1"/>
          </p:nvPr>
        </p:nvSpPr>
        <p:spPr/>
        <p:txBody>
          <a:bodyPr/>
          <a:lstStyle/>
          <a:p>
            <a:pPr marL="0" indent="0">
              <a:buSzPct val="125000"/>
              <a:buFont typeface="Wingdings" pitchFamily="2" charset="2"/>
              <a:buNone/>
            </a:pPr>
            <a:r>
              <a:rPr lang="en-US" altLang="en-US">
                <a:cs typeface="Courier New" pitchFamily="49" charset="0"/>
              </a:rPr>
              <a:t>Make the state’s performance plan available through public means, including by posting on the SEA’s web site, distribution to the media, and distribution through public agencies</a:t>
            </a:r>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0B61016-B11D-4CA8-AFEC-DC024AFA60A8}" type="slidenum">
              <a:rPr lang="en-US" altLang="en-US"/>
              <a:pPr/>
              <a:t>18</a:t>
            </a:fld>
            <a:endParaRPr lang="en-US" altLang="en-US"/>
          </a:p>
        </p:txBody>
      </p:sp>
      <p:sp>
        <p:nvSpPr>
          <p:cNvPr id="122882" name="Rectangle 2"/>
          <p:cNvSpPr>
            <a:spLocks noGrp="1" noChangeArrowheads="1"/>
          </p:cNvSpPr>
          <p:nvPr>
            <p:ph type="title"/>
          </p:nvPr>
        </p:nvSpPr>
        <p:spPr>
          <a:xfrm>
            <a:off x="609600" y="229850"/>
            <a:ext cx="8162925" cy="1446550"/>
          </a:xfrm>
        </p:spPr>
        <p:txBody>
          <a:bodyPr>
            <a:normAutofit/>
          </a:bodyPr>
          <a:lstStyle/>
          <a:p>
            <a:r>
              <a:rPr lang="en-US" altLang="en-US" sz="3600" dirty="0"/>
              <a:t>Secretary’s </a:t>
            </a:r>
            <a:r>
              <a:rPr lang="en-US" altLang="en-US" sz="3600" dirty="0" smtClean="0"/>
              <a:t>Determinations	</a:t>
            </a:r>
            <a:r>
              <a:rPr lang="en-US" altLang="en-US" sz="2400" dirty="0" smtClean="0">
                <a:cs typeface="Times New Roman" pitchFamily="18" charset="0"/>
              </a:rPr>
              <a:t>(</a:t>
            </a:r>
            <a:r>
              <a:rPr lang="en-US" altLang="en-US" sz="2400" dirty="0">
                <a:cs typeface="Times New Roman" pitchFamily="18" charset="0"/>
              </a:rPr>
              <a:t>TB 3-5)</a:t>
            </a:r>
          </a:p>
        </p:txBody>
      </p:sp>
      <p:sp>
        <p:nvSpPr>
          <p:cNvPr id="122883" name="Rectangle 3"/>
          <p:cNvSpPr>
            <a:spLocks noGrp="1" noChangeArrowheads="1"/>
          </p:cNvSpPr>
          <p:nvPr>
            <p:ph type="body" idx="1"/>
          </p:nvPr>
        </p:nvSpPr>
        <p:spPr/>
        <p:txBody>
          <a:bodyPr/>
          <a:lstStyle/>
          <a:p>
            <a:pPr marL="0" indent="0">
              <a:buFont typeface="Wingdings" pitchFamily="2" charset="2"/>
              <a:buNone/>
            </a:pPr>
            <a:r>
              <a:rPr lang="en-US" altLang="en-US">
                <a:cs typeface="Courier New" pitchFamily="49" charset="0"/>
              </a:rPr>
              <a:t>Secretary annually reviews the performance report and, based on the information provided in the annual performance report, information obtained through monitoring visits, and any other public information available, the Secretary determines if the state:</a:t>
            </a:r>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8EFDAD8-987D-43BF-89C4-C729C2FCD5A8}" type="slidenum">
              <a:rPr lang="en-US" altLang="en-US"/>
              <a:pPr/>
              <a:t>19</a:t>
            </a:fld>
            <a:endParaRPr lang="en-US" altLang="en-US"/>
          </a:p>
        </p:txBody>
      </p:sp>
      <p:sp>
        <p:nvSpPr>
          <p:cNvPr id="123906" name="Rectangle 2"/>
          <p:cNvSpPr>
            <a:spLocks noGrp="1" noChangeArrowheads="1"/>
          </p:cNvSpPr>
          <p:nvPr>
            <p:ph type="title"/>
          </p:nvPr>
        </p:nvSpPr>
        <p:spPr>
          <a:xfrm>
            <a:off x="871538" y="177463"/>
            <a:ext cx="8162925" cy="1446550"/>
          </a:xfrm>
        </p:spPr>
        <p:txBody>
          <a:bodyPr>
            <a:normAutofit/>
          </a:bodyPr>
          <a:lstStyle/>
          <a:p>
            <a:r>
              <a:rPr lang="en-US" altLang="en-US" sz="3600" dirty="0"/>
              <a:t>Secretary’s </a:t>
            </a:r>
            <a:r>
              <a:rPr lang="en-US" altLang="en-US" sz="3600" dirty="0" smtClean="0"/>
              <a:t>Determinations	</a:t>
            </a:r>
            <a:r>
              <a:rPr lang="en-US" altLang="en-US" sz="2400" dirty="0" smtClean="0">
                <a:cs typeface="Times New Roman" pitchFamily="18" charset="0"/>
              </a:rPr>
              <a:t>(</a:t>
            </a:r>
            <a:r>
              <a:rPr lang="en-US" altLang="en-US" sz="2400" dirty="0">
                <a:cs typeface="Times New Roman" pitchFamily="18" charset="0"/>
              </a:rPr>
              <a:t>TB 3-5)</a:t>
            </a:r>
          </a:p>
        </p:txBody>
      </p:sp>
      <p:sp>
        <p:nvSpPr>
          <p:cNvPr id="123907" name="Rectangle 3"/>
          <p:cNvSpPr>
            <a:spLocks noGrp="1" noChangeArrowheads="1"/>
          </p:cNvSpPr>
          <p:nvPr>
            <p:ph type="body" idx="1"/>
          </p:nvPr>
        </p:nvSpPr>
        <p:spPr>
          <a:xfrm>
            <a:off x="1033463" y="2286000"/>
            <a:ext cx="8110537" cy="4191000"/>
          </a:xfrm>
        </p:spPr>
        <p:txBody>
          <a:bodyPr/>
          <a:lstStyle/>
          <a:p>
            <a:r>
              <a:rPr lang="en-US" altLang="en-US">
                <a:cs typeface="Courier New" pitchFamily="49" charset="0"/>
              </a:rPr>
              <a:t>Meets the requirements</a:t>
            </a:r>
            <a:endParaRPr lang="en-US" altLang="en-US">
              <a:cs typeface="Times New Roman" pitchFamily="18" charset="0"/>
            </a:endParaRPr>
          </a:p>
          <a:p>
            <a:r>
              <a:rPr lang="en-US" altLang="en-US">
                <a:cs typeface="Courier New" pitchFamily="49" charset="0"/>
              </a:rPr>
              <a:t>Needs assistance</a:t>
            </a:r>
            <a:endParaRPr lang="en-US" altLang="en-US">
              <a:cs typeface="Times New Roman" pitchFamily="18" charset="0"/>
            </a:endParaRPr>
          </a:p>
          <a:p>
            <a:r>
              <a:rPr lang="en-US" altLang="en-US">
                <a:cs typeface="Courier New" pitchFamily="49" charset="0"/>
              </a:rPr>
              <a:t>Needs intervention</a:t>
            </a:r>
            <a:endParaRPr lang="en-US" altLang="en-US">
              <a:cs typeface="Times New Roman" pitchFamily="18" charset="0"/>
            </a:endParaRPr>
          </a:p>
          <a:p>
            <a:r>
              <a:rPr lang="en-US" altLang="en-US">
                <a:cs typeface="Courier New" pitchFamily="49" charset="0"/>
              </a:rPr>
              <a:t>Needs substantial intervention</a:t>
            </a:r>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866B55A-3670-4D93-B207-02B6CCC663D6}" type="slidenum">
              <a:rPr lang="en-US" altLang="en-US"/>
              <a:pPr/>
              <a:t>2</a:t>
            </a:fld>
            <a:endParaRPr lang="en-US" altLang="en-US"/>
          </a:p>
        </p:txBody>
      </p:sp>
      <p:sp>
        <p:nvSpPr>
          <p:cNvPr id="92162" name="Rectangle 2"/>
          <p:cNvSpPr>
            <a:spLocks noGrp="1" noChangeArrowheads="1"/>
          </p:cNvSpPr>
          <p:nvPr>
            <p:ph type="title"/>
          </p:nvPr>
        </p:nvSpPr>
        <p:spPr>
          <a:xfrm>
            <a:off x="871538" y="862013"/>
            <a:ext cx="8162925" cy="762000"/>
          </a:xfrm>
        </p:spPr>
        <p:txBody>
          <a:bodyPr/>
          <a:lstStyle/>
          <a:p>
            <a:r>
              <a:rPr lang="en-US" altLang="en-US" dirty="0"/>
              <a:t>Introduction </a:t>
            </a:r>
          </a:p>
        </p:txBody>
      </p:sp>
      <p:sp>
        <p:nvSpPr>
          <p:cNvPr id="92163" name="Rectangle 3"/>
          <p:cNvSpPr>
            <a:spLocks noGrp="1" noChangeArrowheads="1"/>
          </p:cNvSpPr>
          <p:nvPr>
            <p:ph type="body" idx="1"/>
          </p:nvPr>
        </p:nvSpPr>
        <p:spPr>
          <a:xfrm>
            <a:off x="912813" y="1905000"/>
            <a:ext cx="7316787" cy="4191000"/>
          </a:xfrm>
        </p:spPr>
        <p:txBody>
          <a:bodyPr/>
          <a:lstStyle/>
          <a:p>
            <a:r>
              <a:rPr lang="en-US" altLang="en-US" dirty="0">
                <a:solidFill>
                  <a:srgbClr val="000000"/>
                </a:solidFill>
              </a:rPr>
              <a:t>Topics for breakout sessions were selected by OSEP because each highlights critical implementation issues under the </a:t>
            </a:r>
            <a:r>
              <a:rPr lang="en-US" altLang="en-US" i="1" dirty="0">
                <a:solidFill>
                  <a:srgbClr val="000000"/>
                </a:solidFill>
              </a:rPr>
              <a:t>IDEA </a:t>
            </a:r>
            <a:r>
              <a:rPr lang="en-US" altLang="en-US" dirty="0">
                <a:solidFill>
                  <a:srgbClr val="000000"/>
                </a:solidFill>
              </a:rPr>
              <a:t>2004 Statute and Regulations </a:t>
            </a:r>
          </a:p>
          <a:p>
            <a:r>
              <a:rPr lang="en-US" altLang="en-US" dirty="0"/>
              <a:t>Presentation will track the Topic Brief</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229F136-66DA-4A09-BA4D-583A41BA00AF}" type="slidenum">
              <a:rPr lang="en-US" altLang="en-US"/>
              <a:pPr/>
              <a:t>20</a:t>
            </a:fld>
            <a:endParaRPr lang="en-US" altLang="en-US"/>
          </a:p>
        </p:txBody>
      </p:sp>
      <p:sp>
        <p:nvSpPr>
          <p:cNvPr id="125954" name="Rectangle 2"/>
          <p:cNvSpPr>
            <a:spLocks noGrp="1" noChangeArrowheads="1"/>
          </p:cNvSpPr>
          <p:nvPr>
            <p:ph type="title"/>
          </p:nvPr>
        </p:nvSpPr>
        <p:spPr>
          <a:xfrm>
            <a:off x="533400" y="914400"/>
            <a:ext cx="8610600"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3/4-6)</a:t>
            </a:r>
          </a:p>
        </p:txBody>
      </p:sp>
      <p:sp>
        <p:nvSpPr>
          <p:cNvPr id="125955" name="Rectangle 3"/>
          <p:cNvSpPr>
            <a:spLocks noGrp="1" noChangeArrowheads="1"/>
          </p:cNvSpPr>
          <p:nvPr>
            <p:ph type="body" idx="1"/>
          </p:nvPr>
        </p:nvSpPr>
        <p:spPr>
          <a:xfrm>
            <a:off x="762000" y="2514600"/>
            <a:ext cx="7620000" cy="3048000"/>
          </a:xfrm>
        </p:spPr>
        <p:txBody>
          <a:bodyPr/>
          <a:lstStyle/>
          <a:p>
            <a:pPr marL="0" indent="0">
              <a:buFont typeface="Wingdings" pitchFamily="2" charset="2"/>
              <a:buNone/>
            </a:pPr>
            <a:r>
              <a:rPr lang="en-US" altLang="en-US">
                <a:cs typeface="Courier New" pitchFamily="49" charset="0"/>
              </a:rPr>
              <a:t>The regulations establish enforcement actions that the Secretary shall take with regard to determinations on state performance</a:t>
            </a:r>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1666B82-0FF6-4BF7-B960-39CBF1AF8E1F}" type="slidenum">
              <a:rPr lang="en-US" altLang="en-US"/>
              <a:pPr/>
              <a:t>21</a:t>
            </a:fld>
            <a:endParaRPr lang="en-US" altLang="en-US"/>
          </a:p>
        </p:txBody>
      </p:sp>
      <p:sp>
        <p:nvSpPr>
          <p:cNvPr id="126978" name="Rectangle 2"/>
          <p:cNvSpPr>
            <a:spLocks noGrp="1" noChangeArrowheads="1"/>
          </p:cNvSpPr>
          <p:nvPr>
            <p:ph type="title"/>
          </p:nvPr>
        </p:nvSpPr>
        <p:spPr>
          <a:xfrm>
            <a:off x="685800" y="862013"/>
            <a:ext cx="8348663"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4-6)</a:t>
            </a:r>
          </a:p>
        </p:txBody>
      </p:sp>
      <p:sp>
        <p:nvSpPr>
          <p:cNvPr id="126979" name="Rectangle 3"/>
          <p:cNvSpPr>
            <a:spLocks noGrp="1" noChangeArrowheads="1"/>
          </p:cNvSpPr>
          <p:nvPr>
            <p:ph type="body" idx="1"/>
          </p:nvPr>
        </p:nvSpPr>
        <p:spPr>
          <a:xfrm>
            <a:off x="762000" y="2286000"/>
            <a:ext cx="8382000" cy="3733800"/>
          </a:xfrm>
        </p:spPr>
        <p:txBody>
          <a:bodyPr/>
          <a:lstStyle/>
          <a:p>
            <a:pPr marL="0" indent="0">
              <a:buFont typeface="Wingdings" pitchFamily="2" charset="2"/>
              <a:buNone/>
            </a:pPr>
            <a:r>
              <a:rPr lang="en-US" altLang="en-US">
                <a:cs typeface="Courier New" pitchFamily="49" charset="0"/>
              </a:rPr>
              <a:t>If the Secretary determines, for two consecutive years, that a state </a:t>
            </a:r>
            <a:r>
              <a:rPr lang="en-US" altLang="en-US" i="1" u="sng">
                <a:cs typeface="Courier New" pitchFamily="49" charset="0"/>
              </a:rPr>
              <a:t>needs assistance</a:t>
            </a:r>
            <a:r>
              <a:rPr lang="en-US" altLang="en-US">
                <a:cs typeface="Courier New" pitchFamily="49" charset="0"/>
              </a:rPr>
              <a:t> in implementing the requirements of Part B of the Act, the Secretary takes one or more of the following actions: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5FC029E-3088-422D-9A04-1B6E6095AC8F}" type="slidenum">
              <a:rPr lang="en-US" altLang="en-US"/>
              <a:pPr/>
              <a:t>22</a:t>
            </a:fld>
            <a:endParaRPr lang="en-US" altLang="en-US"/>
          </a:p>
        </p:txBody>
      </p:sp>
      <p:sp>
        <p:nvSpPr>
          <p:cNvPr id="93186" name="Rectangle 2"/>
          <p:cNvSpPr>
            <a:spLocks noGrp="1" noChangeArrowheads="1"/>
          </p:cNvSpPr>
          <p:nvPr>
            <p:ph type="title"/>
          </p:nvPr>
        </p:nvSpPr>
        <p:spPr>
          <a:xfrm>
            <a:off x="609600" y="862013"/>
            <a:ext cx="8424863"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4-6)</a:t>
            </a:r>
          </a:p>
        </p:txBody>
      </p:sp>
      <p:sp>
        <p:nvSpPr>
          <p:cNvPr id="93187" name="Rectangle 3"/>
          <p:cNvSpPr>
            <a:spLocks noGrp="1" noChangeArrowheads="1"/>
          </p:cNvSpPr>
          <p:nvPr>
            <p:ph type="body" idx="1"/>
          </p:nvPr>
        </p:nvSpPr>
        <p:spPr>
          <a:xfrm>
            <a:off x="685800" y="1905000"/>
            <a:ext cx="8337550" cy="4343400"/>
          </a:xfrm>
        </p:spPr>
        <p:txBody>
          <a:bodyPr/>
          <a:lstStyle/>
          <a:p>
            <a:r>
              <a:rPr lang="en-US" altLang="en-US" sz="2800">
                <a:cs typeface="Times New Roman" pitchFamily="18" charset="0"/>
              </a:rPr>
              <a:t>Advises the state of available technical assistance that may help the state address the areas in which it needs assistance</a:t>
            </a:r>
          </a:p>
          <a:p>
            <a:r>
              <a:rPr lang="en-US" altLang="en-US" sz="2800">
                <a:cs typeface="Courier New" pitchFamily="49" charset="0"/>
              </a:rPr>
              <a:t>Directs the use of state-level funds under Section 611(e) of the Act on the area or areas in which the state needs assistance</a:t>
            </a:r>
            <a:endParaRPr lang="en-US" altLang="en-US" sz="2800">
              <a:cs typeface="Times New Roman" pitchFamily="18" charset="0"/>
            </a:endParaRPr>
          </a:p>
          <a:p>
            <a:r>
              <a:rPr lang="en-US" altLang="en-US" sz="2800">
                <a:cs typeface="Courier New" pitchFamily="49" charset="0"/>
              </a:rPr>
              <a:t>Identifies the state as a high-risk grantee and imposes special conditions on the state's grant under Part B of the Act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CB18C35-372A-4D1B-9AED-CAC7DAB6C117}" type="slidenum">
              <a:rPr lang="en-US" altLang="en-US"/>
              <a:pPr/>
              <a:t>23</a:t>
            </a:fld>
            <a:endParaRPr lang="en-US" altLang="en-US"/>
          </a:p>
        </p:txBody>
      </p:sp>
      <p:sp>
        <p:nvSpPr>
          <p:cNvPr id="131074" name="Rectangle 2"/>
          <p:cNvSpPr>
            <a:spLocks noGrp="1" noChangeArrowheads="1"/>
          </p:cNvSpPr>
          <p:nvPr>
            <p:ph type="title"/>
          </p:nvPr>
        </p:nvSpPr>
        <p:spPr>
          <a:xfrm>
            <a:off x="685800" y="862013"/>
            <a:ext cx="8348663"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4-6)</a:t>
            </a:r>
          </a:p>
        </p:txBody>
      </p:sp>
      <p:sp>
        <p:nvSpPr>
          <p:cNvPr id="131075" name="Rectangle 3"/>
          <p:cNvSpPr>
            <a:spLocks noGrp="1" noChangeArrowheads="1"/>
          </p:cNvSpPr>
          <p:nvPr>
            <p:ph type="body" idx="1"/>
          </p:nvPr>
        </p:nvSpPr>
        <p:spPr/>
        <p:txBody>
          <a:bodyPr>
            <a:normAutofit lnSpcReduction="10000"/>
          </a:bodyPr>
          <a:lstStyle/>
          <a:p>
            <a:pPr marL="0" indent="0">
              <a:lnSpc>
                <a:spcPct val="90000"/>
              </a:lnSpc>
              <a:buFont typeface="Wingdings" pitchFamily="2" charset="2"/>
              <a:buNone/>
            </a:pPr>
            <a:r>
              <a:rPr lang="en-US" altLang="en-US" dirty="0">
                <a:cs typeface="Courier New" pitchFamily="49" charset="0"/>
              </a:rPr>
              <a:t>If the Secretary determines, for three or more consecutive years, that a state </a:t>
            </a:r>
            <a:r>
              <a:rPr lang="en-US" altLang="en-US" i="1" u="sng" dirty="0">
                <a:cs typeface="Courier New" pitchFamily="49" charset="0"/>
              </a:rPr>
              <a:t>needs intervention</a:t>
            </a:r>
            <a:r>
              <a:rPr lang="en-US" altLang="en-US" dirty="0">
                <a:cs typeface="Courier New" pitchFamily="49" charset="0"/>
              </a:rPr>
              <a:t> in implementing the requirements of Part B of the act, the following shall apply:</a:t>
            </a:r>
          </a:p>
          <a:p>
            <a:pPr marL="0" indent="0">
              <a:lnSpc>
                <a:spcPct val="90000"/>
              </a:lnSpc>
            </a:pPr>
            <a:r>
              <a:rPr lang="en-US" altLang="en-US" dirty="0" smtClean="0"/>
              <a:t> The </a:t>
            </a:r>
            <a:r>
              <a:rPr lang="en-US" altLang="en-US" dirty="0"/>
              <a:t>Secretary may take any of the </a:t>
            </a:r>
            <a:br>
              <a:rPr lang="en-US" altLang="en-US" dirty="0"/>
            </a:br>
            <a:r>
              <a:rPr lang="en-US" altLang="en-US" dirty="0" smtClean="0"/>
              <a:t> actions </a:t>
            </a:r>
            <a:r>
              <a:rPr lang="en-US" altLang="en-US" dirty="0"/>
              <a:t>described above under </a:t>
            </a:r>
            <a:br>
              <a:rPr lang="en-US" altLang="en-US" dirty="0"/>
            </a:br>
            <a:r>
              <a:rPr lang="en-US" altLang="en-US" dirty="0" smtClean="0"/>
              <a:t> “</a:t>
            </a:r>
            <a:r>
              <a:rPr lang="en-US" altLang="en-US" dirty="0"/>
              <a:t>needs assistance” </a:t>
            </a:r>
            <a:r>
              <a:rPr lang="en-US" altLang="en-US" b="1" dirty="0"/>
              <a:t>AND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56CD3CC-79CC-4320-9F2B-E2BDEF68CA74}" type="slidenum">
              <a:rPr lang="en-US" altLang="en-US"/>
              <a:pPr/>
              <a:t>24</a:t>
            </a:fld>
            <a:endParaRPr lang="en-US" altLang="en-US"/>
          </a:p>
        </p:txBody>
      </p:sp>
      <p:sp>
        <p:nvSpPr>
          <p:cNvPr id="133122" name="Rectangle 2"/>
          <p:cNvSpPr>
            <a:spLocks noGrp="1" noChangeArrowheads="1"/>
          </p:cNvSpPr>
          <p:nvPr>
            <p:ph type="title"/>
          </p:nvPr>
        </p:nvSpPr>
        <p:spPr>
          <a:xfrm>
            <a:off x="685800" y="862013"/>
            <a:ext cx="8348663"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4-6)</a:t>
            </a:r>
          </a:p>
        </p:txBody>
      </p:sp>
      <p:sp>
        <p:nvSpPr>
          <p:cNvPr id="133123" name="Rectangle 3"/>
          <p:cNvSpPr>
            <a:spLocks noGrp="1" noChangeArrowheads="1"/>
          </p:cNvSpPr>
          <p:nvPr>
            <p:ph type="body" idx="1"/>
          </p:nvPr>
        </p:nvSpPr>
        <p:spPr>
          <a:xfrm>
            <a:off x="762000" y="1905000"/>
            <a:ext cx="8261350" cy="4267200"/>
          </a:xfrm>
        </p:spPr>
        <p:txBody>
          <a:bodyPr/>
          <a:lstStyle/>
          <a:p>
            <a:pPr>
              <a:lnSpc>
                <a:spcPct val="90000"/>
              </a:lnSpc>
            </a:pPr>
            <a:r>
              <a:rPr lang="en-US" altLang="en-US" sz="2800">
                <a:cs typeface="Courier New" pitchFamily="49" charset="0"/>
              </a:rPr>
              <a:t>The Secretary also takes one or more of the following actions:</a:t>
            </a:r>
          </a:p>
          <a:p>
            <a:pPr lvl="1">
              <a:lnSpc>
                <a:spcPct val="90000"/>
              </a:lnSpc>
              <a:buSzPct val="140000"/>
              <a:buFont typeface="Wingdings" pitchFamily="2" charset="2"/>
              <a:buChar char="§"/>
            </a:pPr>
            <a:r>
              <a:rPr lang="en-US" altLang="en-US" sz="2400">
                <a:cs typeface="Courier New" pitchFamily="49" charset="0"/>
              </a:rPr>
              <a:t>Requires the state to prepare a corrective action plan or improvement plan if the Secretary determines that the state should be able to correct the problem within one year</a:t>
            </a:r>
          </a:p>
          <a:p>
            <a:pPr lvl="1">
              <a:lnSpc>
                <a:spcPct val="90000"/>
              </a:lnSpc>
              <a:buSzPct val="140000"/>
              <a:buFont typeface="Wingdings" pitchFamily="2" charset="2"/>
              <a:buChar char="§"/>
            </a:pPr>
            <a:r>
              <a:rPr lang="en-US" altLang="en-US" sz="2400">
                <a:cs typeface="Courier New" pitchFamily="49" charset="0"/>
              </a:rPr>
              <a:t>Requires the state to enter into a compliance agreement (</a:t>
            </a:r>
            <a:r>
              <a:rPr lang="en-US" altLang="en-US" sz="2400" i="1">
                <a:cs typeface="Courier New" pitchFamily="49" charset="0"/>
              </a:rPr>
              <a:t>General Education Provisions Act (GEPA)</a:t>
            </a:r>
            <a:r>
              <a:rPr lang="en-US" altLang="en-US" sz="2400">
                <a:cs typeface="Courier New" pitchFamily="49" charset="0"/>
              </a:rPr>
              <a:t>), if the Secretary has reason to believe that the state cannot correct the problem within one year</a:t>
            </a:r>
            <a:endParaRPr lang="en-US" altLang="en-US"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F689574-9607-4361-9BE8-FBC0AADA3376}" type="slidenum">
              <a:rPr lang="en-US" altLang="en-US"/>
              <a:pPr/>
              <a:t>25</a:t>
            </a:fld>
            <a:endParaRPr lang="en-US" altLang="en-US"/>
          </a:p>
        </p:txBody>
      </p:sp>
      <p:sp>
        <p:nvSpPr>
          <p:cNvPr id="135170" name="Rectangle 2"/>
          <p:cNvSpPr>
            <a:spLocks noGrp="1" noChangeArrowheads="1"/>
          </p:cNvSpPr>
          <p:nvPr>
            <p:ph type="title"/>
          </p:nvPr>
        </p:nvSpPr>
        <p:spPr>
          <a:xfrm>
            <a:off x="871538" y="862013"/>
            <a:ext cx="8162925"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4-6)</a:t>
            </a:r>
          </a:p>
        </p:txBody>
      </p:sp>
      <p:sp>
        <p:nvSpPr>
          <p:cNvPr id="135171" name="Rectangle 3"/>
          <p:cNvSpPr>
            <a:spLocks noGrp="1" noChangeArrowheads="1"/>
          </p:cNvSpPr>
          <p:nvPr>
            <p:ph type="body" idx="1"/>
          </p:nvPr>
        </p:nvSpPr>
        <p:spPr>
          <a:xfrm>
            <a:off x="685800" y="1905000"/>
            <a:ext cx="8077200" cy="4191000"/>
          </a:xfrm>
        </p:spPr>
        <p:txBody>
          <a:bodyPr/>
          <a:lstStyle/>
          <a:p>
            <a:pPr lvl="1"/>
            <a:r>
              <a:rPr lang="en-US" altLang="en-US" sz="2400">
                <a:cs typeface="Courier New" pitchFamily="49" charset="0"/>
              </a:rPr>
              <a:t>For each year of the determination, withholds not less than 20 percent and not more than 50 percent of the state's funds under </a:t>
            </a:r>
            <a:r>
              <a:rPr lang="en-US" altLang="en-US" sz="2400"/>
              <a:t>Section </a:t>
            </a:r>
            <a:r>
              <a:rPr lang="en-US" altLang="en-US" sz="2400">
                <a:cs typeface="Courier New" pitchFamily="49" charset="0"/>
              </a:rPr>
              <a:t>611(e) of the act [state administration funds], until the Secretary determines the state has sufficiently addressed the areas in which the state needs intervention</a:t>
            </a:r>
          </a:p>
          <a:p>
            <a:pPr lvl="1"/>
            <a:r>
              <a:rPr lang="en-US" altLang="en-US" sz="2400">
                <a:cs typeface="Courier New" pitchFamily="49" charset="0"/>
              </a:rPr>
              <a:t>Seeks to recover funds under </a:t>
            </a:r>
            <a:r>
              <a:rPr lang="en-US" altLang="en-US" sz="2400"/>
              <a:t>Section </a:t>
            </a:r>
            <a:r>
              <a:rPr lang="en-US" altLang="en-US" sz="2400">
                <a:cs typeface="Courier New" pitchFamily="49" charset="0"/>
              </a:rPr>
              <a:t>452 of </a:t>
            </a:r>
            <a:r>
              <a:rPr lang="en-US" altLang="en-US" sz="2400" i="1">
                <a:cs typeface="Courier New" pitchFamily="49" charset="0"/>
              </a:rPr>
              <a:t>GEPA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9AF4F6F-8591-4A9B-81ED-1F25900E9069}" type="slidenum">
              <a:rPr lang="en-US" altLang="en-US"/>
              <a:pPr/>
              <a:t>26</a:t>
            </a:fld>
            <a:endParaRPr lang="en-US" altLang="en-US"/>
          </a:p>
        </p:txBody>
      </p:sp>
      <p:sp>
        <p:nvSpPr>
          <p:cNvPr id="141314" name="Rectangle 2"/>
          <p:cNvSpPr>
            <a:spLocks noGrp="1" noChangeArrowheads="1"/>
          </p:cNvSpPr>
          <p:nvPr>
            <p:ph type="title"/>
          </p:nvPr>
        </p:nvSpPr>
        <p:spPr>
          <a:xfrm>
            <a:off x="685800" y="862013"/>
            <a:ext cx="8348663"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4-6)</a:t>
            </a:r>
          </a:p>
        </p:txBody>
      </p:sp>
      <p:sp>
        <p:nvSpPr>
          <p:cNvPr id="141315" name="Rectangle 3"/>
          <p:cNvSpPr>
            <a:spLocks noGrp="1" noChangeArrowheads="1"/>
          </p:cNvSpPr>
          <p:nvPr>
            <p:ph type="body" idx="1"/>
          </p:nvPr>
        </p:nvSpPr>
        <p:spPr>
          <a:xfrm>
            <a:off x="762000" y="2057400"/>
            <a:ext cx="7924800" cy="3276600"/>
          </a:xfrm>
        </p:spPr>
        <p:txBody>
          <a:bodyPr/>
          <a:lstStyle/>
          <a:p>
            <a:pPr lvl="1"/>
            <a:r>
              <a:rPr lang="en-US" altLang="en-US" sz="2400" dirty="0">
                <a:cs typeface="Courier New" pitchFamily="49" charset="0"/>
              </a:rPr>
              <a:t>Withholds, in whole or in part, any further payments to the state under Part B of the act</a:t>
            </a:r>
          </a:p>
          <a:p>
            <a:pPr lvl="1" algn="ctr">
              <a:buFont typeface="Wingdings" pitchFamily="2" charset="2"/>
              <a:buNone/>
            </a:pPr>
            <a:r>
              <a:rPr lang="en-US" altLang="en-US" sz="2400" b="1" dirty="0" smtClean="0">
                <a:cs typeface="Times New Roman" pitchFamily="18" charset="0"/>
              </a:rPr>
              <a:t>AND/OR</a:t>
            </a:r>
            <a:endParaRPr lang="en-US" altLang="en-US" sz="2400" dirty="0">
              <a:cs typeface="Times New Roman" pitchFamily="18" charset="0"/>
            </a:endParaRPr>
          </a:p>
          <a:p>
            <a:pPr lvl="1"/>
            <a:r>
              <a:rPr lang="en-US" altLang="en-US" sz="2400" dirty="0">
                <a:cs typeface="Courier New" pitchFamily="49" charset="0"/>
              </a:rPr>
              <a:t>Refers the matter for appropriate enforcement action, which may include referral to the Department of Justice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FE250DE-2DA0-4E38-8C3D-2BFF61F96783}" type="slidenum">
              <a:rPr lang="en-US" altLang="en-US"/>
              <a:pPr/>
              <a:t>27</a:t>
            </a:fld>
            <a:endParaRPr lang="en-US" altLang="en-US"/>
          </a:p>
        </p:txBody>
      </p:sp>
      <p:sp>
        <p:nvSpPr>
          <p:cNvPr id="145410" name="Rectangle 2"/>
          <p:cNvSpPr>
            <a:spLocks noGrp="1" noChangeArrowheads="1"/>
          </p:cNvSpPr>
          <p:nvPr>
            <p:ph type="title"/>
          </p:nvPr>
        </p:nvSpPr>
        <p:spPr>
          <a:xfrm>
            <a:off x="685800" y="862013"/>
            <a:ext cx="8348663"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5-6)</a:t>
            </a:r>
          </a:p>
        </p:txBody>
      </p:sp>
      <p:sp>
        <p:nvSpPr>
          <p:cNvPr id="145411" name="Rectangle 3"/>
          <p:cNvSpPr>
            <a:spLocks noGrp="1" noChangeArrowheads="1"/>
          </p:cNvSpPr>
          <p:nvPr>
            <p:ph type="body" idx="1"/>
          </p:nvPr>
        </p:nvSpPr>
        <p:spPr/>
        <p:txBody>
          <a:bodyPr/>
          <a:lstStyle/>
          <a:p>
            <a:pPr marL="0" indent="0">
              <a:buFont typeface="Wingdings" pitchFamily="2" charset="2"/>
              <a:buNone/>
            </a:pPr>
            <a:r>
              <a:rPr lang="en-US" altLang="en-US">
                <a:cs typeface="Courier New" pitchFamily="49" charset="0"/>
              </a:rPr>
              <a:t>Any time that the Secretary determines that a state </a:t>
            </a:r>
            <a:r>
              <a:rPr lang="en-US" altLang="en-US" i="1" u="sng">
                <a:cs typeface="Courier New" pitchFamily="49" charset="0"/>
              </a:rPr>
              <a:t>needs substantial intervention</a:t>
            </a:r>
            <a:r>
              <a:rPr lang="en-US" altLang="en-US">
                <a:cs typeface="Courier New" pitchFamily="49" charset="0"/>
              </a:rPr>
              <a:t> or that there is a substantial failure to comply with any condition of an SEA's or LEA's eligibility under Part B, the Secretary takes one or more of the following actions: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0BF9917-4996-4D52-9E6C-63F421C6078C}" type="slidenum">
              <a:rPr lang="en-US" altLang="en-US"/>
              <a:pPr/>
              <a:t>28</a:t>
            </a:fld>
            <a:endParaRPr lang="en-US" altLang="en-US"/>
          </a:p>
        </p:txBody>
      </p:sp>
      <p:sp>
        <p:nvSpPr>
          <p:cNvPr id="143362" name="Rectangle 2"/>
          <p:cNvSpPr>
            <a:spLocks noGrp="1" noChangeArrowheads="1"/>
          </p:cNvSpPr>
          <p:nvPr>
            <p:ph type="title"/>
          </p:nvPr>
        </p:nvSpPr>
        <p:spPr>
          <a:xfrm>
            <a:off x="685800" y="862013"/>
            <a:ext cx="8348663" cy="762000"/>
          </a:xfrm>
        </p:spPr>
        <p:txBody>
          <a:bodyPr/>
          <a:lstStyle/>
          <a:p>
            <a:r>
              <a:rPr lang="en-US" altLang="en-US" dirty="0"/>
              <a:t>Enforcement </a:t>
            </a:r>
            <a:r>
              <a:rPr lang="en-US" altLang="en-US" dirty="0" smtClean="0"/>
              <a:t>Actions 	</a:t>
            </a:r>
            <a:r>
              <a:rPr lang="en-US" altLang="en-US" sz="2800" dirty="0" smtClean="0">
                <a:cs typeface="Times New Roman" pitchFamily="18" charset="0"/>
              </a:rPr>
              <a:t>(</a:t>
            </a:r>
            <a:r>
              <a:rPr lang="en-US" altLang="en-US" sz="2800" dirty="0">
                <a:cs typeface="Times New Roman" pitchFamily="18" charset="0"/>
              </a:rPr>
              <a:t>TB 5-6)</a:t>
            </a:r>
          </a:p>
        </p:txBody>
      </p:sp>
      <p:sp>
        <p:nvSpPr>
          <p:cNvPr id="143363" name="Rectangle 3"/>
          <p:cNvSpPr>
            <a:spLocks noGrp="1" noChangeArrowheads="1"/>
          </p:cNvSpPr>
          <p:nvPr>
            <p:ph type="body" idx="1"/>
          </p:nvPr>
        </p:nvSpPr>
        <p:spPr>
          <a:xfrm>
            <a:off x="912813" y="1905000"/>
            <a:ext cx="7926387" cy="4191000"/>
          </a:xfrm>
        </p:spPr>
        <p:txBody>
          <a:bodyPr>
            <a:normAutofit lnSpcReduction="10000"/>
          </a:bodyPr>
          <a:lstStyle/>
          <a:p>
            <a:pPr>
              <a:lnSpc>
                <a:spcPct val="90000"/>
              </a:lnSpc>
            </a:pPr>
            <a:r>
              <a:rPr lang="en-US" altLang="en-US" sz="2800">
                <a:cs typeface="Courier New" pitchFamily="49" charset="0"/>
              </a:rPr>
              <a:t>Recovers funds under Section 452 of </a:t>
            </a:r>
            <a:r>
              <a:rPr lang="en-US" altLang="en-US" sz="2800" i="1">
                <a:cs typeface="Courier New" pitchFamily="49" charset="0"/>
              </a:rPr>
              <a:t>GEPA</a:t>
            </a:r>
            <a:endParaRPr lang="en-US" altLang="en-US" sz="2800" i="1">
              <a:cs typeface="Times New Roman" pitchFamily="18" charset="0"/>
            </a:endParaRPr>
          </a:p>
          <a:p>
            <a:pPr>
              <a:lnSpc>
                <a:spcPct val="90000"/>
              </a:lnSpc>
            </a:pPr>
            <a:r>
              <a:rPr lang="en-US" altLang="en-US" sz="2800">
                <a:cs typeface="Courier New" pitchFamily="49" charset="0"/>
              </a:rPr>
              <a:t>Withholds, in whole or in part, any further payments to the state under Part B of the act</a:t>
            </a:r>
            <a:endParaRPr lang="en-US" altLang="en-US" sz="2800">
              <a:cs typeface="Times New Roman" pitchFamily="18" charset="0"/>
            </a:endParaRPr>
          </a:p>
          <a:p>
            <a:pPr>
              <a:lnSpc>
                <a:spcPct val="90000"/>
              </a:lnSpc>
            </a:pPr>
            <a:r>
              <a:rPr lang="en-US" altLang="en-US" sz="2800">
                <a:cs typeface="Courier New" pitchFamily="49" charset="0"/>
              </a:rPr>
              <a:t>Refers the case to the Department’s Office of the Inspector General </a:t>
            </a:r>
          </a:p>
          <a:p>
            <a:pPr>
              <a:lnSpc>
                <a:spcPct val="90000"/>
              </a:lnSpc>
            </a:pPr>
            <a:r>
              <a:rPr lang="en-US" altLang="en-US" sz="2800">
                <a:cs typeface="Courier New" pitchFamily="49" charset="0"/>
              </a:rPr>
              <a:t>Refers the matter for appropriate enforcement action, which may include referral to the Department of Justice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6DEC5AF-FB0A-4138-8E87-929D9D058E0D}" type="slidenum">
              <a:rPr lang="en-US" altLang="en-US"/>
              <a:pPr/>
              <a:t>29</a:t>
            </a:fld>
            <a:endParaRPr lang="en-US" altLang="en-US"/>
          </a:p>
        </p:txBody>
      </p:sp>
      <p:sp>
        <p:nvSpPr>
          <p:cNvPr id="177154" name="Rectangle 2"/>
          <p:cNvSpPr>
            <a:spLocks noGrp="1" noChangeArrowheads="1"/>
          </p:cNvSpPr>
          <p:nvPr>
            <p:ph type="title"/>
          </p:nvPr>
        </p:nvSpPr>
        <p:spPr>
          <a:xfrm>
            <a:off x="685800" y="862013"/>
            <a:ext cx="8348663" cy="762000"/>
          </a:xfrm>
        </p:spPr>
        <p:txBody>
          <a:bodyPr/>
          <a:lstStyle/>
          <a:p>
            <a:r>
              <a:rPr lang="en-US" altLang="en-US" dirty="0">
                <a:cs typeface="Courier New" pitchFamily="49" charset="0"/>
              </a:rPr>
              <a:t>Report to </a:t>
            </a:r>
            <a:r>
              <a:rPr lang="en-US" altLang="en-US" dirty="0" smtClean="0">
                <a:cs typeface="Courier New" pitchFamily="49" charset="0"/>
              </a:rPr>
              <a:t>Congress 	</a:t>
            </a:r>
            <a:r>
              <a:rPr lang="en-US" altLang="en-US" sz="2800" dirty="0" smtClean="0">
                <a:cs typeface="Times New Roman" pitchFamily="18" charset="0"/>
              </a:rPr>
              <a:t>(</a:t>
            </a:r>
            <a:r>
              <a:rPr lang="en-US" altLang="en-US" sz="2800" dirty="0">
                <a:cs typeface="Times New Roman" pitchFamily="18" charset="0"/>
              </a:rPr>
              <a:t>TB 5-6)</a:t>
            </a:r>
          </a:p>
        </p:txBody>
      </p:sp>
      <p:sp>
        <p:nvSpPr>
          <p:cNvPr id="177155" name="Rectangle 3"/>
          <p:cNvSpPr>
            <a:spLocks noGrp="1" noChangeArrowheads="1"/>
          </p:cNvSpPr>
          <p:nvPr>
            <p:ph type="body" idx="1"/>
          </p:nvPr>
        </p:nvSpPr>
        <p:spPr/>
        <p:txBody>
          <a:bodyPr/>
          <a:lstStyle/>
          <a:p>
            <a:pPr marL="0" indent="0">
              <a:buFont typeface="Wingdings" pitchFamily="2" charset="2"/>
              <a:buNone/>
            </a:pPr>
            <a:r>
              <a:rPr lang="en-US" altLang="en-US">
                <a:cs typeface="Courier New" pitchFamily="49" charset="0"/>
              </a:rPr>
              <a:t>The Secretary reports to Congress within 30 days of taking enforcement action (Needs Assistance, Needs Intervention, Needs Substantial Intervention), on the specific action taken and the reasons why enforcement action was taken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C7F5E0E-0CF8-4CA7-BCD3-5AB9163FFD5C}" type="slidenum">
              <a:rPr lang="en-US" altLang="en-US"/>
              <a:pPr/>
              <a:t>3</a:t>
            </a:fld>
            <a:endParaRPr lang="en-US" altLang="en-US"/>
          </a:p>
        </p:txBody>
      </p:sp>
      <p:sp>
        <p:nvSpPr>
          <p:cNvPr id="180226" name="Rectangle 2"/>
          <p:cNvSpPr>
            <a:spLocks noGrp="1" noChangeArrowheads="1"/>
          </p:cNvSpPr>
          <p:nvPr>
            <p:ph type="title"/>
          </p:nvPr>
        </p:nvSpPr>
        <p:spPr>
          <a:xfrm>
            <a:off x="871538" y="862013"/>
            <a:ext cx="8162925" cy="762000"/>
          </a:xfrm>
        </p:spPr>
        <p:txBody>
          <a:bodyPr/>
          <a:lstStyle/>
          <a:p>
            <a:r>
              <a:rPr lang="en-US" altLang="en-US" dirty="0"/>
              <a:t>Key Points</a:t>
            </a:r>
          </a:p>
        </p:txBody>
      </p:sp>
      <p:sp>
        <p:nvSpPr>
          <p:cNvPr id="180227" name="Rectangle 3"/>
          <p:cNvSpPr>
            <a:spLocks noGrp="1" noChangeArrowheads="1"/>
          </p:cNvSpPr>
          <p:nvPr>
            <p:ph type="body" idx="1"/>
          </p:nvPr>
        </p:nvSpPr>
        <p:spPr/>
        <p:txBody>
          <a:bodyPr>
            <a:normAutofit lnSpcReduction="10000"/>
          </a:bodyPr>
          <a:lstStyle/>
          <a:p>
            <a:r>
              <a:rPr lang="en-US" altLang="en-US"/>
              <a:t>Section 616 of the statute primarily new</a:t>
            </a:r>
          </a:p>
          <a:p>
            <a:r>
              <a:rPr lang="en-US" altLang="en-US"/>
              <a:t>Also applies to Part C (Lead Agency, early intervention services programs)</a:t>
            </a:r>
          </a:p>
          <a:p>
            <a:r>
              <a:rPr lang="en-US" altLang="en-US"/>
              <a:t>Establishes monitoring priority areas; Secretary establishes indicators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C3C9F88-F0B5-4F68-B4A0-9D77B157609D}" type="slidenum">
              <a:rPr lang="en-US" altLang="en-US"/>
              <a:pPr/>
              <a:t>30</a:t>
            </a:fld>
            <a:endParaRPr lang="en-US" altLang="en-US"/>
          </a:p>
        </p:txBody>
      </p:sp>
      <p:sp>
        <p:nvSpPr>
          <p:cNvPr id="148482" name="Rectangle 2"/>
          <p:cNvSpPr>
            <a:spLocks noGrp="1" noChangeArrowheads="1"/>
          </p:cNvSpPr>
          <p:nvPr>
            <p:ph type="title"/>
          </p:nvPr>
        </p:nvSpPr>
        <p:spPr>
          <a:xfrm>
            <a:off x="685800" y="152400"/>
            <a:ext cx="8162925" cy="1446550"/>
          </a:xfrm>
        </p:spPr>
        <p:txBody>
          <a:bodyPr>
            <a:normAutofit/>
          </a:bodyPr>
          <a:lstStyle/>
          <a:p>
            <a:r>
              <a:rPr lang="en-US" altLang="en-US" dirty="0"/>
              <a:t>Additional </a:t>
            </a:r>
            <a:r>
              <a:rPr lang="en-US" altLang="en-US" dirty="0" smtClean="0"/>
              <a:t>Requirements	</a:t>
            </a:r>
            <a:r>
              <a:rPr lang="en-US" altLang="en-US" sz="2800" dirty="0" smtClean="0">
                <a:cs typeface="Times New Roman" pitchFamily="18" charset="0"/>
              </a:rPr>
              <a:t>(</a:t>
            </a:r>
            <a:r>
              <a:rPr lang="en-US" altLang="en-US" sz="2800" dirty="0">
                <a:cs typeface="Times New Roman" pitchFamily="18" charset="0"/>
              </a:rPr>
              <a:t>TB 5-6)</a:t>
            </a:r>
          </a:p>
        </p:txBody>
      </p:sp>
      <p:sp>
        <p:nvSpPr>
          <p:cNvPr id="148483" name="Rectangle 3"/>
          <p:cNvSpPr>
            <a:spLocks noGrp="1" noChangeArrowheads="1"/>
          </p:cNvSpPr>
          <p:nvPr>
            <p:ph type="body" idx="1"/>
          </p:nvPr>
        </p:nvSpPr>
        <p:spPr>
          <a:xfrm>
            <a:off x="609600" y="1905000"/>
            <a:ext cx="8413750" cy="4191000"/>
          </a:xfrm>
        </p:spPr>
        <p:txBody>
          <a:bodyPr/>
          <a:lstStyle/>
          <a:p>
            <a:r>
              <a:rPr lang="en-US" altLang="en-US" dirty="0"/>
              <a:t>Opportunity for hearing required prior to withholding</a:t>
            </a:r>
          </a:p>
          <a:p>
            <a:r>
              <a:rPr lang="en-US" altLang="en-US" dirty="0">
                <a:cs typeface="Courier New" pitchFamily="49" charset="0"/>
              </a:rPr>
              <a:t>The Secretary may determine that</a:t>
            </a:r>
          </a:p>
          <a:p>
            <a:pPr lvl="1"/>
            <a:r>
              <a:rPr lang="en-US" altLang="en-US" dirty="0">
                <a:cs typeface="Courier New" pitchFamily="49" charset="0"/>
              </a:rPr>
              <a:t>withholding be limited to programs or projects, or portions of programs or projects, that affected the Secretary’s determination or</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1906FF7-518F-40F5-A3A6-D437C885C19B}" type="slidenum">
              <a:rPr lang="en-US" altLang="en-US"/>
              <a:pPr/>
              <a:t>31</a:t>
            </a:fld>
            <a:endParaRPr lang="en-US" altLang="en-US"/>
          </a:p>
        </p:txBody>
      </p:sp>
      <p:sp>
        <p:nvSpPr>
          <p:cNvPr id="151554" name="Rectangle 2"/>
          <p:cNvSpPr>
            <a:spLocks noGrp="1" noChangeArrowheads="1"/>
          </p:cNvSpPr>
          <p:nvPr>
            <p:ph type="title"/>
          </p:nvPr>
        </p:nvSpPr>
        <p:spPr>
          <a:xfrm>
            <a:off x="871538" y="177463"/>
            <a:ext cx="8162925" cy="1446550"/>
          </a:xfrm>
        </p:spPr>
        <p:txBody>
          <a:bodyPr>
            <a:normAutofit/>
          </a:bodyPr>
          <a:lstStyle/>
          <a:p>
            <a:r>
              <a:rPr lang="en-US" altLang="en-US" sz="3600" dirty="0"/>
              <a:t>Additional </a:t>
            </a:r>
            <a:r>
              <a:rPr lang="en-US" altLang="en-US" sz="3600" dirty="0" smtClean="0"/>
              <a:t>Requirements	</a:t>
            </a:r>
            <a:r>
              <a:rPr lang="en-US" altLang="en-US" sz="2400" dirty="0" smtClean="0">
                <a:cs typeface="Times New Roman" pitchFamily="18" charset="0"/>
              </a:rPr>
              <a:t>(</a:t>
            </a:r>
            <a:r>
              <a:rPr lang="en-US" altLang="en-US" sz="2400" dirty="0">
                <a:cs typeface="Times New Roman" pitchFamily="18" charset="0"/>
              </a:rPr>
              <a:t>TB 5/6-7)</a:t>
            </a:r>
          </a:p>
        </p:txBody>
      </p:sp>
      <p:sp>
        <p:nvSpPr>
          <p:cNvPr id="151555" name="Rectangle 3"/>
          <p:cNvSpPr>
            <a:spLocks noGrp="1" noChangeArrowheads="1"/>
          </p:cNvSpPr>
          <p:nvPr>
            <p:ph type="body" idx="1"/>
          </p:nvPr>
        </p:nvSpPr>
        <p:spPr>
          <a:xfrm>
            <a:off x="762000" y="1981200"/>
            <a:ext cx="8382000" cy="4267200"/>
          </a:xfrm>
        </p:spPr>
        <p:txBody>
          <a:bodyPr/>
          <a:lstStyle/>
          <a:p>
            <a:pPr lvl="1"/>
            <a:r>
              <a:rPr lang="en-US" altLang="en-US">
                <a:cs typeface="Courier New" pitchFamily="49" charset="0"/>
              </a:rPr>
              <a:t>That the SEA must not make further payments under Part B of the act to specified state agencies or LEAs that caused or were involved in the Secretary’s determination</a:t>
            </a:r>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56D464A-FD03-4FCB-95FC-09EBB7E3419B}" type="slidenum">
              <a:rPr lang="en-US" altLang="en-US"/>
              <a:pPr/>
              <a:t>32</a:t>
            </a:fld>
            <a:endParaRPr lang="en-US" altLang="en-US"/>
          </a:p>
        </p:txBody>
      </p:sp>
      <p:sp>
        <p:nvSpPr>
          <p:cNvPr id="154626" name="Rectangle 2"/>
          <p:cNvSpPr>
            <a:spLocks noGrp="1" noChangeArrowheads="1"/>
          </p:cNvSpPr>
          <p:nvPr>
            <p:ph type="title"/>
          </p:nvPr>
        </p:nvSpPr>
        <p:spPr>
          <a:xfrm>
            <a:off x="871538" y="862013"/>
            <a:ext cx="8162925" cy="762000"/>
          </a:xfrm>
        </p:spPr>
        <p:txBody>
          <a:bodyPr/>
          <a:lstStyle/>
          <a:p>
            <a:r>
              <a:rPr lang="en-US" altLang="en-US" dirty="0"/>
              <a:t>Public </a:t>
            </a:r>
            <a:r>
              <a:rPr lang="en-US" altLang="en-US" dirty="0" smtClean="0"/>
              <a:t>Notice 	</a:t>
            </a:r>
            <a:r>
              <a:rPr lang="en-US" altLang="en-US" sz="2800" dirty="0" smtClean="0">
                <a:cs typeface="Times New Roman" pitchFamily="18" charset="0"/>
              </a:rPr>
              <a:t>(</a:t>
            </a:r>
            <a:r>
              <a:rPr lang="en-US" altLang="en-US" sz="2800" dirty="0">
                <a:cs typeface="Times New Roman" pitchFamily="18" charset="0"/>
              </a:rPr>
              <a:t>TB 6-8)</a:t>
            </a:r>
          </a:p>
        </p:txBody>
      </p:sp>
      <p:sp>
        <p:nvSpPr>
          <p:cNvPr id="154627" name="Rectangle 3"/>
          <p:cNvSpPr>
            <a:spLocks noGrp="1" noChangeArrowheads="1"/>
          </p:cNvSpPr>
          <p:nvPr>
            <p:ph type="body" idx="1"/>
          </p:nvPr>
        </p:nvSpPr>
        <p:spPr>
          <a:xfrm>
            <a:off x="912813" y="1905000"/>
            <a:ext cx="7697787" cy="4191000"/>
          </a:xfrm>
        </p:spPr>
        <p:txBody>
          <a:bodyPr/>
          <a:lstStyle/>
          <a:p>
            <a:pPr marL="0" indent="0">
              <a:buFont typeface="Wingdings" pitchFamily="2" charset="2"/>
              <a:buNone/>
            </a:pPr>
            <a:r>
              <a:rPr lang="en-US" altLang="en-US">
                <a:cs typeface="Courier New" pitchFamily="49" charset="0"/>
              </a:rPr>
              <a:t>When a state has been determined to need assistance, need intervention, or need substantial intervention, the state must notify the public of the pendency of an enforcement action pursuant to </a:t>
            </a:r>
            <a:r>
              <a:rPr lang="en-US" altLang="en-US"/>
              <a:t>34 CFR </a:t>
            </a:r>
            <a:r>
              <a:rPr lang="en-US" altLang="en-US">
                <a:cs typeface="Courier New" pitchFamily="49" charset="0"/>
              </a:rPr>
              <a:t>300.604</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150DCB5-3281-4732-A0ED-11016A247B72}" type="slidenum">
              <a:rPr lang="en-US" altLang="en-US"/>
              <a:pPr/>
              <a:t>33</a:t>
            </a:fld>
            <a:endParaRPr lang="en-US" altLang="en-US"/>
          </a:p>
        </p:txBody>
      </p:sp>
      <p:sp>
        <p:nvSpPr>
          <p:cNvPr id="157698" name="Rectangle 2"/>
          <p:cNvSpPr>
            <a:spLocks noGrp="1" noChangeArrowheads="1"/>
          </p:cNvSpPr>
          <p:nvPr>
            <p:ph type="title"/>
          </p:nvPr>
        </p:nvSpPr>
        <p:spPr>
          <a:xfrm>
            <a:off x="871538" y="177463"/>
            <a:ext cx="8162925" cy="1446550"/>
          </a:xfrm>
        </p:spPr>
        <p:txBody>
          <a:bodyPr/>
          <a:lstStyle/>
          <a:p>
            <a:r>
              <a:rPr lang="en-US" altLang="en-US" dirty="0"/>
              <a:t>When LEA has Not Met </a:t>
            </a:r>
            <a:r>
              <a:rPr lang="en-US" altLang="en-US" dirty="0" smtClean="0"/>
              <a:t>Requirements 	</a:t>
            </a:r>
            <a:r>
              <a:rPr lang="en-US" altLang="en-US" sz="2800" dirty="0" smtClean="0">
                <a:cs typeface="Times New Roman" pitchFamily="18" charset="0"/>
              </a:rPr>
              <a:t>(</a:t>
            </a:r>
            <a:r>
              <a:rPr lang="en-US" altLang="en-US" sz="2800" dirty="0">
                <a:cs typeface="Times New Roman" pitchFamily="18" charset="0"/>
              </a:rPr>
              <a:t>TB 6-10)</a:t>
            </a:r>
          </a:p>
        </p:txBody>
      </p:sp>
      <p:sp>
        <p:nvSpPr>
          <p:cNvPr id="157699" name="Rectangle 3"/>
          <p:cNvSpPr>
            <a:spLocks noGrp="1" noChangeArrowheads="1"/>
          </p:cNvSpPr>
          <p:nvPr>
            <p:ph type="body" idx="1"/>
          </p:nvPr>
        </p:nvSpPr>
        <p:spPr>
          <a:xfrm>
            <a:off x="685800" y="2057400"/>
            <a:ext cx="8229600" cy="4038600"/>
          </a:xfrm>
        </p:spPr>
        <p:txBody>
          <a:bodyPr/>
          <a:lstStyle/>
          <a:p>
            <a:pPr marL="0" indent="0">
              <a:buFont typeface="Wingdings" pitchFamily="2" charset="2"/>
              <a:buNone/>
            </a:pPr>
            <a:r>
              <a:rPr lang="en-US" altLang="en-US">
                <a:cs typeface="Courier New" pitchFamily="49" charset="0"/>
              </a:rPr>
              <a:t>If an SEA determines that an LEA is not meeting the requirements of Part B of the act, including the targets in the state's performance plan, the SEA must prohibit the LEA from reducing the LEA’s maintenance of effort under </a:t>
            </a:r>
            <a:r>
              <a:rPr lang="en-US" altLang="en-US"/>
              <a:t>34 CFR </a:t>
            </a:r>
            <a:r>
              <a:rPr lang="en-US" altLang="en-US">
                <a:cs typeface="Courier New" pitchFamily="49" charset="0"/>
              </a:rPr>
              <a:t>300.203 for any fiscal year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CFF1413-E872-494A-B790-BC609903504A}" type="slidenum">
              <a:rPr lang="en-US" altLang="en-US"/>
              <a:pPr/>
              <a:t>34</a:t>
            </a:fld>
            <a:endParaRPr lang="en-US" altLang="en-US"/>
          </a:p>
        </p:txBody>
      </p:sp>
      <p:sp>
        <p:nvSpPr>
          <p:cNvPr id="166914" name="Rectangle 2"/>
          <p:cNvSpPr>
            <a:spLocks noGrp="1" noChangeArrowheads="1"/>
          </p:cNvSpPr>
          <p:nvPr>
            <p:ph type="title"/>
          </p:nvPr>
        </p:nvSpPr>
        <p:spPr>
          <a:xfrm>
            <a:off x="871538" y="177463"/>
            <a:ext cx="8162925" cy="1446550"/>
          </a:xfrm>
        </p:spPr>
        <p:txBody>
          <a:bodyPr/>
          <a:lstStyle/>
          <a:p>
            <a:r>
              <a:rPr lang="en-US" altLang="en-US" dirty="0"/>
              <a:t>Other Enforcement </a:t>
            </a:r>
            <a:r>
              <a:rPr lang="en-US" altLang="en-US" dirty="0" smtClean="0"/>
              <a:t>Mechanisms 	</a:t>
            </a:r>
            <a:r>
              <a:rPr lang="en-US" altLang="en-US" sz="2800" dirty="0" smtClean="0">
                <a:cs typeface="Times New Roman" pitchFamily="18" charset="0"/>
              </a:rPr>
              <a:t>(</a:t>
            </a:r>
            <a:r>
              <a:rPr lang="en-US" altLang="en-US" sz="2800" dirty="0">
                <a:cs typeface="Times New Roman" pitchFamily="18" charset="0"/>
              </a:rPr>
              <a:t>TB 6-10)</a:t>
            </a:r>
          </a:p>
        </p:txBody>
      </p:sp>
      <p:sp>
        <p:nvSpPr>
          <p:cNvPr id="166915" name="Rectangle 3"/>
          <p:cNvSpPr>
            <a:spLocks noGrp="1" noChangeArrowheads="1"/>
          </p:cNvSpPr>
          <p:nvPr>
            <p:ph type="body" idx="1"/>
          </p:nvPr>
        </p:nvSpPr>
        <p:spPr>
          <a:xfrm>
            <a:off x="1033463" y="2667000"/>
            <a:ext cx="7577137" cy="3276600"/>
          </a:xfrm>
        </p:spPr>
        <p:txBody>
          <a:bodyPr/>
          <a:lstStyle/>
          <a:p>
            <a:pPr marL="0" indent="0">
              <a:buFont typeface="Wingdings" pitchFamily="2" charset="2"/>
              <a:buNone/>
            </a:pPr>
            <a:r>
              <a:rPr lang="en-US" altLang="en-US"/>
              <a:t>A state is not restricted from utilizing any other authority available to it to monitor and enforce the requirements of Part B</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C4A94C8-010D-44F8-B82E-D6AC03FF0C62}" type="slidenum">
              <a:rPr lang="en-US" altLang="en-US"/>
              <a:pPr/>
              <a:t>35</a:t>
            </a:fld>
            <a:endParaRPr lang="en-US" altLang="en-US"/>
          </a:p>
        </p:txBody>
      </p:sp>
      <p:sp>
        <p:nvSpPr>
          <p:cNvPr id="168962" name="Rectangle 2"/>
          <p:cNvSpPr>
            <a:spLocks noGrp="1" noChangeArrowheads="1"/>
          </p:cNvSpPr>
          <p:nvPr>
            <p:ph type="title"/>
          </p:nvPr>
        </p:nvSpPr>
        <p:spPr>
          <a:xfrm>
            <a:off x="871538" y="177463"/>
            <a:ext cx="8162925" cy="1446550"/>
          </a:xfrm>
        </p:spPr>
        <p:txBody>
          <a:bodyPr/>
          <a:lstStyle/>
          <a:p>
            <a:r>
              <a:rPr lang="en-US" altLang="en-US" dirty="0"/>
              <a:t>Other Enforcement </a:t>
            </a:r>
            <a:r>
              <a:rPr lang="en-US" altLang="en-US" dirty="0" smtClean="0"/>
              <a:t>Mechanisms 	</a:t>
            </a:r>
            <a:r>
              <a:rPr lang="en-US" altLang="en-US" sz="2800" dirty="0" smtClean="0">
                <a:cs typeface="Times New Roman" pitchFamily="18" charset="0"/>
              </a:rPr>
              <a:t>(</a:t>
            </a:r>
            <a:r>
              <a:rPr lang="en-US" altLang="en-US" sz="2800" dirty="0">
                <a:cs typeface="Times New Roman" pitchFamily="18" charset="0"/>
              </a:rPr>
              <a:t>TB 6/7-11)</a:t>
            </a:r>
          </a:p>
        </p:txBody>
      </p:sp>
      <p:sp>
        <p:nvSpPr>
          <p:cNvPr id="168963" name="Rectangle 3"/>
          <p:cNvSpPr>
            <a:spLocks noGrp="1" noChangeArrowheads="1"/>
          </p:cNvSpPr>
          <p:nvPr>
            <p:ph type="body" idx="1"/>
          </p:nvPr>
        </p:nvSpPr>
        <p:spPr>
          <a:xfrm>
            <a:off x="912813" y="1905000"/>
            <a:ext cx="7773987" cy="4191000"/>
          </a:xfrm>
        </p:spPr>
        <p:txBody>
          <a:bodyPr/>
          <a:lstStyle/>
          <a:p>
            <a:pPr marL="0" indent="0">
              <a:buFont typeface="Wingdings" pitchFamily="2" charset="2"/>
              <a:buNone/>
            </a:pPr>
            <a:r>
              <a:rPr lang="en-US" altLang="en-US">
                <a:cs typeface="Courier New" pitchFamily="49" charset="0"/>
              </a:rPr>
              <a:t>Nothing in this subpart shall be construed to restrict the Secretary from utilizing any authority under the </a:t>
            </a:r>
            <a:r>
              <a:rPr lang="en-US" altLang="en-US" i="1">
                <a:cs typeface="Courier New" pitchFamily="49" charset="0"/>
              </a:rPr>
              <a:t>GEPA</a:t>
            </a:r>
            <a:r>
              <a:rPr lang="en-US" altLang="en-US">
                <a:cs typeface="Courier New" pitchFamily="49" charset="0"/>
              </a:rPr>
              <a:t> to monitor and enforce the requirements of the Act, including the imposition of special conditions under 34 CFR 80.12</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7B3434F-F0A1-446E-B250-0C643BE1AD11}" type="slidenum">
              <a:rPr lang="en-US" altLang="en-US"/>
              <a:pPr/>
              <a:t>36</a:t>
            </a:fld>
            <a:endParaRPr lang="en-US" altLang="en-US"/>
          </a:p>
        </p:txBody>
      </p:sp>
      <p:sp>
        <p:nvSpPr>
          <p:cNvPr id="190466" name="Rectangle 2"/>
          <p:cNvSpPr>
            <a:spLocks noGrp="1" noChangeArrowheads="1"/>
          </p:cNvSpPr>
          <p:nvPr>
            <p:ph type="title"/>
          </p:nvPr>
        </p:nvSpPr>
        <p:spPr>
          <a:xfrm>
            <a:off x="871538" y="862013"/>
            <a:ext cx="8162925" cy="762000"/>
          </a:xfrm>
        </p:spPr>
        <p:txBody>
          <a:bodyPr/>
          <a:lstStyle/>
          <a:p>
            <a:r>
              <a:rPr lang="en-US" altLang="en-US" dirty="0"/>
              <a:t>Summary</a:t>
            </a:r>
          </a:p>
        </p:txBody>
      </p:sp>
      <p:sp>
        <p:nvSpPr>
          <p:cNvPr id="190467" name="Rectangle 3"/>
          <p:cNvSpPr>
            <a:spLocks noGrp="1" noChangeArrowheads="1"/>
          </p:cNvSpPr>
          <p:nvPr>
            <p:ph type="body" idx="1"/>
          </p:nvPr>
        </p:nvSpPr>
        <p:spPr/>
        <p:txBody>
          <a:bodyPr/>
          <a:lstStyle/>
          <a:p>
            <a:r>
              <a:rPr lang="en-US" altLang="en-US"/>
              <a:t>Section 616 of the statute primarily new</a:t>
            </a:r>
          </a:p>
          <a:p>
            <a:r>
              <a:rPr lang="en-US" altLang="en-US"/>
              <a:t>Also applies to Part C (Lead Agency, early intervention services program)</a:t>
            </a:r>
          </a:p>
          <a:p>
            <a:r>
              <a:rPr lang="en-US" altLang="en-US"/>
              <a:t>Establishes monitoring priority areas; Secretary establishes indicators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359D56F-4E0E-44F3-AFC4-955DB79BA0AD}" type="slidenum">
              <a:rPr lang="en-US" altLang="en-US"/>
              <a:pPr/>
              <a:t>37</a:t>
            </a:fld>
            <a:endParaRPr lang="en-US" altLang="en-US"/>
          </a:p>
        </p:txBody>
      </p:sp>
      <p:sp>
        <p:nvSpPr>
          <p:cNvPr id="192514" name="Rectangle 2"/>
          <p:cNvSpPr>
            <a:spLocks noGrp="1" noChangeArrowheads="1"/>
          </p:cNvSpPr>
          <p:nvPr>
            <p:ph type="title"/>
          </p:nvPr>
        </p:nvSpPr>
        <p:spPr>
          <a:xfrm>
            <a:off x="871538" y="862013"/>
            <a:ext cx="8162925" cy="762000"/>
          </a:xfrm>
        </p:spPr>
        <p:txBody>
          <a:bodyPr/>
          <a:lstStyle/>
          <a:p>
            <a:r>
              <a:rPr lang="en-US" altLang="en-US" dirty="0"/>
              <a:t>Summary</a:t>
            </a:r>
          </a:p>
        </p:txBody>
      </p:sp>
      <p:sp>
        <p:nvSpPr>
          <p:cNvPr id="192515" name="Rectangle 3"/>
          <p:cNvSpPr>
            <a:spLocks noGrp="1" noChangeArrowheads="1"/>
          </p:cNvSpPr>
          <p:nvPr>
            <p:ph type="body" idx="1"/>
          </p:nvPr>
        </p:nvSpPr>
        <p:spPr>
          <a:xfrm>
            <a:off x="912813" y="1905000"/>
            <a:ext cx="8110537" cy="4572000"/>
          </a:xfrm>
        </p:spPr>
        <p:txBody>
          <a:bodyPr>
            <a:normAutofit lnSpcReduction="10000"/>
          </a:bodyPr>
          <a:lstStyle/>
          <a:p>
            <a:pPr>
              <a:lnSpc>
                <a:spcPct val="90000"/>
              </a:lnSpc>
            </a:pPr>
            <a:r>
              <a:rPr lang="en-US" altLang="en-US"/>
              <a:t>State performance plan and annual performance report are critical accountability mechanisms</a:t>
            </a:r>
          </a:p>
          <a:p>
            <a:pPr>
              <a:lnSpc>
                <a:spcPct val="90000"/>
              </a:lnSpc>
            </a:pPr>
            <a:r>
              <a:rPr lang="en-US" altLang="en-US"/>
              <a:t>Annually, the Secretary will determine if states:</a:t>
            </a:r>
          </a:p>
          <a:p>
            <a:pPr lvl="1">
              <a:lnSpc>
                <a:spcPct val="90000"/>
              </a:lnSpc>
            </a:pPr>
            <a:r>
              <a:rPr lang="en-US" altLang="en-US"/>
              <a:t>Meet requirements</a:t>
            </a:r>
          </a:p>
          <a:p>
            <a:pPr lvl="1">
              <a:lnSpc>
                <a:spcPct val="90000"/>
              </a:lnSpc>
            </a:pPr>
            <a:r>
              <a:rPr lang="en-US" altLang="en-US"/>
              <a:t>Need assistance</a:t>
            </a:r>
          </a:p>
          <a:p>
            <a:pPr lvl="1">
              <a:lnSpc>
                <a:spcPct val="90000"/>
              </a:lnSpc>
            </a:pPr>
            <a:r>
              <a:rPr lang="en-US" altLang="en-US"/>
              <a:t>Need intervention</a:t>
            </a:r>
          </a:p>
          <a:p>
            <a:pPr lvl="1">
              <a:lnSpc>
                <a:spcPct val="90000"/>
              </a:lnSpc>
            </a:pPr>
            <a:r>
              <a:rPr lang="en-US" altLang="en-US"/>
              <a:t>Need substantial intervention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ED65735-120A-48B6-81E3-2CFCB507C5E8}" type="slidenum">
              <a:rPr lang="en-US" altLang="en-US"/>
              <a:pPr/>
              <a:t>38</a:t>
            </a:fld>
            <a:endParaRPr lang="en-US" altLang="en-US"/>
          </a:p>
        </p:txBody>
      </p:sp>
      <p:sp>
        <p:nvSpPr>
          <p:cNvPr id="171010" name="Rectangle 2"/>
          <p:cNvSpPr>
            <a:spLocks noGrp="1" noChangeArrowheads="1"/>
          </p:cNvSpPr>
          <p:nvPr>
            <p:ph type="title"/>
          </p:nvPr>
        </p:nvSpPr>
        <p:spPr>
          <a:xfrm>
            <a:off x="871538" y="862013"/>
            <a:ext cx="8162925" cy="762000"/>
          </a:xfrm>
        </p:spPr>
        <p:txBody>
          <a:bodyPr/>
          <a:lstStyle/>
          <a:p>
            <a:r>
              <a:rPr lang="en-US" altLang="en-US" dirty="0"/>
              <a:t>Web Resources</a:t>
            </a:r>
          </a:p>
        </p:txBody>
      </p:sp>
      <p:sp>
        <p:nvSpPr>
          <p:cNvPr id="171011" name="Rectangle 3"/>
          <p:cNvSpPr>
            <a:spLocks noGrp="1" noChangeArrowheads="1"/>
          </p:cNvSpPr>
          <p:nvPr>
            <p:ph type="body" idx="1"/>
          </p:nvPr>
        </p:nvSpPr>
        <p:spPr>
          <a:xfrm>
            <a:off x="685800" y="1905000"/>
            <a:ext cx="8337550" cy="4419600"/>
          </a:xfrm>
        </p:spPr>
        <p:txBody>
          <a:bodyPr>
            <a:normAutofit lnSpcReduction="10000"/>
          </a:bodyPr>
          <a:lstStyle/>
          <a:p>
            <a:r>
              <a:rPr lang="en-US" altLang="en-US" dirty="0"/>
              <a:t>National Center for Special Education Accountability Monitoring </a:t>
            </a:r>
            <a:endParaRPr lang="en-US" altLang="en-US" dirty="0" smtClean="0"/>
          </a:p>
          <a:p>
            <a:pPr marL="400050" lvl="1" indent="0">
              <a:buNone/>
            </a:pPr>
            <a:r>
              <a:rPr lang="en-US" altLang="en-US" dirty="0" smtClean="0"/>
              <a:t>http</a:t>
            </a:r>
            <a:r>
              <a:rPr lang="en-US" altLang="en-US" dirty="0"/>
              <a:t>://www.monitoringcenter.lsuhsc.edu/ </a:t>
            </a:r>
          </a:p>
          <a:p>
            <a:r>
              <a:rPr lang="en-US" altLang="en-US" dirty="0"/>
              <a:t>Regional Resource and Federal Center Network </a:t>
            </a:r>
            <a:endParaRPr lang="en-US" altLang="en-US" dirty="0" smtClean="0"/>
          </a:p>
          <a:p>
            <a:pPr marL="400050" lvl="1" indent="0">
              <a:buNone/>
            </a:pPr>
            <a:r>
              <a:rPr lang="en-US" altLang="en-US" dirty="0" smtClean="0"/>
              <a:t>http</a:t>
            </a:r>
            <a:r>
              <a:rPr lang="en-US" altLang="en-US" dirty="0"/>
              <a:t>://www.rrfcnetwork.org</a:t>
            </a:r>
          </a:p>
          <a:p>
            <a:pPr lvl="2">
              <a:buClr>
                <a:schemeClr val="folHlink"/>
              </a:buClr>
              <a:buFont typeface="Wingdings" pitchFamily="2" charset="2"/>
              <a:buChar char="§"/>
            </a:pPr>
            <a:r>
              <a:rPr lang="en-US" altLang="en-US" dirty="0"/>
              <a:t>SPP/APR guidance materials</a:t>
            </a:r>
          </a:p>
          <a:p>
            <a:r>
              <a:rPr lang="en-US" altLang="en-US" dirty="0"/>
              <a:t>OSEP Technical Assistance Network</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5C4E9DE-9854-4D59-B714-3DFFC8C95B6F}" type="slidenum">
              <a:rPr lang="en-US" altLang="en-US"/>
              <a:pPr/>
              <a:t>39</a:t>
            </a:fld>
            <a:endParaRPr lang="en-US" altLang="en-US"/>
          </a:p>
        </p:txBody>
      </p:sp>
      <p:sp>
        <p:nvSpPr>
          <p:cNvPr id="94210" name="Rectangle 2"/>
          <p:cNvSpPr>
            <a:spLocks noGrp="1" noChangeArrowheads="1"/>
          </p:cNvSpPr>
          <p:nvPr>
            <p:ph type="title"/>
          </p:nvPr>
        </p:nvSpPr>
        <p:spPr/>
        <p:txBody>
          <a:bodyPr>
            <a:normAutofit fontScale="90000"/>
          </a:bodyPr>
          <a:lstStyle/>
          <a:p>
            <a:r>
              <a:rPr lang="en-US" altLang="en-US" dirty="0"/>
              <a:t>Regional Implementation </a:t>
            </a:r>
            <a:r>
              <a:rPr lang="en-US" altLang="en-US" dirty="0" smtClean="0"/>
              <a:t/>
            </a:r>
            <a:br>
              <a:rPr lang="en-US" altLang="en-US" dirty="0" smtClean="0"/>
            </a:br>
            <a:r>
              <a:rPr lang="en-US" altLang="en-US" dirty="0" smtClean="0"/>
              <a:t>Planning </a:t>
            </a:r>
            <a:r>
              <a:rPr lang="en-US" altLang="en-US" dirty="0"/>
              <a:t>Meetings</a:t>
            </a:r>
          </a:p>
        </p:txBody>
      </p:sp>
      <p:sp>
        <p:nvSpPr>
          <p:cNvPr id="94211" name="Rectangle 3"/>
          <p:cNvSpPr>
            <a:spLocks noGrp="1" noChangeArrowheads="1"/>
          </p:cNvSpPr>
          <p:nvPr>
            <p:ph type="body" idx="1"/>
          </p:nvPr>
        </p:nvSpPr>
        <p:spPr/>
        <p:txBody>
          <a:bodyPr/>
          <a:lstStyle/>
          <a:p>
            <a:pPr>
              <a:lnSpc>
                <a:spcPct val="90000"/>
              </a:lnSpc>
            </a:pPr>
            <a:r>
              <a:rPr lang="en-US" altLang="en-US"/>
              <a:t>What implementation issues and challenges on this topic should be addressed at the </a:t>
            </a:r>
            <a:r>
              <a:rPr lang="en-US" altLang="en-US" i="1"/>
              <a:t>IDEA </a:t>
            </a:r>
            <a:r>
              <a:rPr lang="en-US" altLang="en-US"/>
              <a:t>Regional Implementation Planning Meetings?</a:t>
            </a:r>
          </a:p>
          <a:p>
            <a:pPr lvl="2">
              <a:lnSpc>
                <a:spcPct val="90000"/>
              </a:lnSpc>
            </a:pPr>
            <a:r>
              <a:rPr lang="en-US" altLang="en-US"/>
              <a:t>January 30 and 31, 2007 </a:t>
            </a:r>
          </a:p>
          <a:p>
            <a:pPr lvl="3">
              <a:lnSpc>
                <a:spcPct val="90000"/>
              </a:lnSpc>
            </a:pPr>
            <a:r>
              <a:rPr lang="en-US" altLang="en-US" i="1"/>
              <a:t>Washington, D.C.</a:t>
            </a:r>
          </a:p>
          <a:p>
            <a:pPr lvl="2">
              <a:lnSpc>
                <a:spcPct val="90000"/>
              </a:lnSpc>
            </a:pPr>
            <a:r>
              <a:rPr lang="en-US" altLang="en-US"/>
              <a:t>February 12 and 13, 2007 </a:t>
            </a:r>
          </a:p>
          <a:p>
            <a:pPr lvl="3">
              <a:lnSpc>
                <a:spcPct val="90000"/>
              </a:lnSpc>
            </a:pPr>
            <a:r>
              <a:rPr lang="en-US" altLang="en-US" i="1"/>
              <a:t>Los Angeles, California</a:t>
            </a:r>
          </a:p>
          <a:p>
            <a:pPr lvl="2">
              <a:lnSpc>
                <a:spcPct val="90000"/>
              </a:lnSpc>
            </a:pPr>
            <a:r>
              <a:rPr lang="en-US" altLang="en-US"/>
              <a:t>February 15 and 16, 2007</a:t>
            </a:r>
          </a:p>
          <a:p>
            <a:pPr lvl="3">
              <a:lnSpc>
                <a:spcPct val="90000"/>
              </a:lnSpc>
            </a:pPr>
            <a:r>
              <a:rPr lang="en-US" altLang="en-US" i="1"/>
              <a:t>Kansas City, Missouri</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B6F324A-D8C9-4FEA-9BED-DA9F55C0FAAE}" type="slidenum">
              <a:rPr lang="en-US" altLang="en-US"/>
              <a:pPr/>
              <a:t>4</a:t>
            </a:fld>
            <a:endParaRPr lang="en-US" altLang="en-US"/>
          </a:p>
        </p:txBody>
      </p:sp>
      <p:sp>
        <p:nvSpPr>
          <p:cNvPr id="182274" name="Rectangle 2"/>
          <p:cNvSpPr>
            <a:spLocks noGrp="1" noChangeArrowheads="1"/>
          </p:cNvSpPr>
          <p:nvPr>
            <p:ph type="title"/>
          </p:nvPr>
        </p:nvSpPr>
        <p:spPr>
          <a:xfrm>
            <a:off x="871538" y="862013"/>
            <a:ext cx="8162925" cy="762000"/>
          </a:xfrm>
        </p:spPr>
        <p:txBody>
          <a:bodyPr/>
          <a:lstStyle/>
          <a:p>
            <a:r>
              <a:rPr lang="en-US" altLang="en-US" dirty="0"/>
              <a:t>Key Points</a:t>
            </a:r>
          </a:p>
        </p:txBody>
      </p:sp>
      <p:sp>
        <p:nvSpPr>
          <p:cNvPr id="182275" name="Rectangle 3"/>
          <p:cNvSpPr>
            <a:spLocks noGrp="1" noChangeArrowheads="1"/>
          </p:cNvSpPr>
          <p:nvPr>
            <p:ph type="body" idx="1"/>
          </p:nvPr>
        </p:nvSpPr>
        <p:spPr>
          <a:xfrm>
            <a:off x="912813" y="1905000"/>
            <a:ext cx="8110537" cy="4572000"/>
          </a:xfrm>
        </p:spPr>
        <p:txBody>
          <a:bodyPr>
            <a:normAutofit lnSpcReduction="10000"/>
          </a:bodyPr>
          <a:lstStyle/>
          <a:p>
            <a:pPr>
              <a:lnSpc>
                <a:spcPct val="90000"/>
              </a:lnSpc>
            </a:pPr>
            <a:r>
              <a:rPr lang="en-US" altLang="en-US"/>
              <a:t>State performance plan and annual performance report are critical accountability mechanisms</a:t>
            </a:r>
          </a:p>
          <a:p>
            <a:pPr>
              <a:lnSpc>
                <a:spcPct val="90000"/>
              </a:lnSpc>
            </a:pPr>
            <a:r>
              <a:rPr lang="en-US" altLang="en-US"/>
              <a:t>Annually the Secretary will determine if states:</a:t>
            </a:r>
          </a:p>
          <a:p>
            <a:pPr lvl="1">
              <a:lnSpc>
                <a:spcPct val="90000"/>
              </a:lnSpc>
            </a:pPr>
            <a:r>
              <a:rPr lang="en-US" altLang="en-US"/>
              <a:t>Meet requirements</a:t>
            </a:r>
          </a:p>
          <a:p>
            <a:pPr lvl="1">
              <a:lnSpc>
                <a:spcPct val="90000"/>
              </a:lnSpc>
            </a:pPr>
            <a:r>
              <a:rPr lang="en-US" altLang="en-US"/>
              <a:t>Need assistance</a:t>
            </a:r>
          </a:p>
          <a:p>
            <a:pPr lvl="1">
              <a:lnSpc>
                <a:spcPct val="90000"/>
              </a:lnSpc>
            </a:pPr>
            <a:r>
              <a:rPr lang="en-US" altLang="en-US"/>
              <a:t>Need intervention</a:t>
            </a:r>
          </a:p>
          <a:p>
            <a:pPr lvl="1">
              <a:lnSpc>
                <a:spcPct val="90000"/>
              </a:lnSpc>
            </a:pPr>
            <a:r>
              <a:rPr lang="en-US" altLang="en-US"/>
              <a:t>Need substantial intervention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779463" y="1766888"/>
            <a:ext cx="7678737" cy="762000"/>
          </a:xfrm>
        </p:spPr>
        <p:txBody>
          <a:bodyPr/>
          <a:lstStyle/>
          <a:p>
            <a:r>
              <a:rPr lang="en-US" altLang="en-US" dirty="0"/>
              <a:t>For More Information</a:t>
            </a:r>
          </a:p>
        </p:txBody>
      </p:sp>
      <p:sp>
        <p:nvSpPr>
          <p:cNvPr id="95235" name="Rectangle 3"/>
          <p:cNvSpPr>
            <a:spLocks noGrp="1" noChangeArrowheads="1"/>
          </p:cNvSpPr>
          <p:nvPr>
            <p:ph type="subTitle" idx="1"/>
          </p:nvPr>
        </p:nvSpPr>
        <p:spPr>
          <a:xfrm>
            <a:off x="3200400" y="2743200"/>
            <a:ext cx="4876800" cy="3114675"/>
          </a:xfrm>
        </p:spPr>
        <p:txBody>
          <a:bodyPr/>
          <a:lstStyle/>
          <a:p>
            <a:r>
              <a:rPr lang="en-US" altLang="en-US" dirty="0"/>
              <a:t>Please go </a:t>
            </a:r>
            <a:r>
              <a:rPr lang="en-US" altLang="en-US" dirty="0" smtClean="0"/>
              <a:t>to: </a:t>
            </a:r>
            <a:endParaRPr lang="en-US" altLang="en-US" dirty="0"/>
          </a:p>
          <a:p>
            <a:pPr marL="457200" lvl="1" indent="0">
              <a:buNone/>
            </a:pPr>
            <a:r>
              <a:rPr lang="en-US" altLang="en-US" dirty="0">
                <a:latin typeface="Arial" charset="0"/>
                <a:hlinkClick r:id="rId2" tooltip="OSERS IDEA Website"/>
              </a:rPr>
              <a:t>http</a:t>
            </a:r>
            <a:r>
              <a:rPr lang="en-US" altLang="en-US" dirty="0" smtClean="0">
                <a:latin typeface="Arial" charset="0"/>
                <a:hlinkClick r:id="rId2" tooltip="OSERS IDEA Website"/>
              </a:rPr>
              <a:t>://sites.ed.gov/idea</a:t>
            </a:r>
            <a:endParaRPr lang="en-US" altLang="en-US" dirty="0">
              <a:latin typeface="Arial" charset="0"/>
            </a:endParaRPr>
          </a:p>
          <a:p>
            <a:r>
              <a:rPr lang="en-US" altLang="en-US" dirty="0">
                <a:latin typeface="Arial" charset="0"/>
              </a:rPr>
              <a:t>for resources on </a:t>
            </a:r>
            <a:r>
              <a:rPr lang="en-US" altLang="en-US" i="1" dirty="0">
                <a:latin typeface="Arial" charset="0"/>
              </a:rPr>
              <a:t>IDEA</a:t>
            </a:r>
            <a:r>
              <a:rPr lang="en-US" altLang="en-US" dirty="0">
                <a:latin typeface="Arial" charset="0"/>
              </a:rPr>
              <a:t> 2004 Final Regulations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E4771D1-93B5-4A66-9CB6-FE08E7FAC7C4}" type="slidenum">
              <a:rPr lang="en-US" altLang="en-US"/>
              <a:pPr/>
              <a:t>41</a:t>
            </a:fld>
            <a:endParaRPr lang="en-US" altLang="en-US"/>
          </a:p>
        </p:txBody>
      </p:sp>
      <p:sp>
        <p:nvSpPr>
          <p:cNvPr id="194562" name="Rectangle 2"/>
          <p:cNvSpPr>
            <a:spLocks noGrp="1" noChangeArrowheads="1"/>
          </p:cNvSpPr>
          <p:nvPr>
            <p:ph type="title"/>
          </p:nvPr>
        </p:nvSpPr>
        <p:spPr/>
        <p:txBody>
          <a:bodyPr>
            <a:normAutofit fontScale="90000"/>
          </a:bodyPr>
          <a:lstStyle/>
          <a:p>
            <a:r>
              <a:rPr lang="en-US" altLang="en-US"/>
              <a:t>Monitoring, Technical Assistance and Enforcement</a:t>
            </a:r>
          </a:p>
        </p:txBody>
      </p:sp>
      <p:sp>
        <p:nvSpPr>
          <p:cNvPr id="194563" name="Rectangle 3"/>
          <p:cNvSpPr>
            <a:spLocks noGrp="1" noChangeArrowheads="1"/>
          </p:cNvSpPr>
          <p:nvPr>
            <p:ph type="body" idx="1"/>
          </p:nvPr>
        </p:nvSpPr>
        <p:spPr>
          <a:xfrm>
            <a:off x="912813" y="2819400"/>
            <a:ext cx="8110537" cy="3276600"/>
          </a:xfrm>
        </p:spPr>
        <p:txBody>
          <a:bodyPr/>
          <a:lstStyle/>
          <a:p>
            <a:pPr algn="ctr">
              <a:buFont typeface="Wingdings" pitchFamily="2" charset="2"/>
              <a:buNone/>
            </a:pPr>
            <a:r>
              <a:rPr lang="en-US" altLang="en-US" sz="4800"/>
              <a:t>Implementation</a:t>
            </a:r>
          </a:p>
          <a:p>
            <a:pPr algn="ctr">
              <a:buFont typeface="Wingdings" pitchFamily="2" charset="2"/>
              <a:buNone/>
            </a:pPr>
            <a:r>
              <a:rPr lang="en-US" altLang="en-US" sz="4800"/>
              <a:t> Challenges?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D3AD8F2-8B8A-4EF0-9A2D-1DEE7557B16C}" type="slidenum">
              <a:rPr lang="en-US" altLang="en-US"/>
              <a:pPr/>
              <a:t>5</a:t>
            </a:fld>
            <a:endParaRPr lang="en-US" altLang="en-US"/>
          </a:p>
        </p:txBody>
      </p:sp>
      <p:sp>
        <p:nvSpPr>
          <p:cNvPr id="179202" name="Rectangle 2"/>
          <p:cNvSpPr>
            <a:spLocks noGrp="1" noChangeArrowheads="1"/>
          </p:cNvSpPr>
          <p:nvPr>
            <p:ph type="title"/>
          </p:nvPr>
        </p:nvSpPr>
        <p:spPr/>
        <p:txBody>
          <a:bodyPr>
            <a:normAutofit fontScale="90000"/>
          </a:bodyPr>
          <a:lstStyle/>
          <a:p>
            <a:r>
              <a:rPr lang="en-US" altLang="en-US" dirty="0"/>
              <a:t>State Monitoring </a:t>
            </a:r>
            <a:br>
              <a:rPr lang="en-US" altLang="en-US" dirty="0"/>
            </a:br>
            <a:r>
              <a:rPr lang="en-US" altLang="en-US" dirty="0"/>
              <a:t>and Enforcement </a:t>
            </a:r>
            <a:r>
              <a:rPr lang="en-US" altLang="en-US" sz="3200" dirty="0"/>
              <a:t>	 </a:t>
            </a:r>
            <a:r>
              <a:rPr lang="en-US" altLang="en-US" sz="2800" dirty="0">
                <a:cs typeface="Times New Roman" pitchFamily="18" charset="0"/>
              </a:rPr>
              <a:t>(TB 1-1)</a:t>
            </a:r>
          </a:p>
        </p:txBody>
      </p:sp>
      <p:sp>
        <p:nvSpPr>
          <p:cNvPr id="179203" name="Rectangle 3"/>
          <p:cNvSpPr>
            <a:spLocks noGrp="1" noChangeArrowheads="1"/>
          </p:cNvSpPr>
          <p:nvPr>
            <p:ph type="body" idx="1"/>
          </p:nvPr>
        </p:nvSpPr>
        <p:spPr/>
        <p:txBody>
          <a:bodyPr/>
          <a:lstStyle/>
          <a:p>
            <a:pPr marL="0" indent="0">
              <a:buFont typeface="Wingdings" pitchFamily="2" charset="2"/>
              <a:buNone/>
            </a:pPr>
            <a:r>
              <a:rPr lang="en-US" altLang="en-US"/>
              <a:t>Primary focus of state’s monitoring activities must be on:</a:t>
            </a:r>
          </a:p>
          <a:p>
            <a:pPr lvl="1"/>
            <a:r>
              <a:rPr lang="en-US" altLang="en-US"/>
              <a:t>Improving education results and functional outcomes</a:t>
            </a:r>
          </a:p>
          <a:p>
            <a:pPr lvl="1"/>
            <a:r>
              <a:rPr lang="en-US" altLang="en-US"/>
              <a:t>Ensuring that public agencies meet program requirements, particularly those most closely related to improving educational results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991862A-4EEB-4A1F-A380-D167C623AEE9}" type="slidenum">
              <a:rPr lang="en-US" altLang="en-US"/>
              <a:pPr/>
              <a:t>6</a:t>
            </a:fld>
            <a:endParaRPr lang="en-US" altLang="en-US"/>
          </a:p>
        </p:txBody>
      </p:sp>
      <p:sp>
        <p:nvSpPr>
          <p:cNvPr id="107522" name="Rectangle 2"/>
          <p:cNvSpPr>
            <a:spLocks noGrp="1" noChangeArrowheads="1"/>
          </p:cNvSpPr>
          <p:nvPr>
            <p:ph type="title"/>
          </p:nvPr>
        </p:nvSpPr>
        <p:spPr>
          <a:xfrm>
            <a:off x="871538" y="177463"/>
            <a:ext cx="8162925" cy="1446550"/>
          </a:xfrm>
        </p:spPr>
        <p:txBody>
          <a:bodyPr/>
          <a:lstStyle/>
          <a:p>
            <a:r>
              <a:rPr lang="en-US" altLang="en-US" dirty="0"/>
              <a:t>State Monitoring </a:t>
            </a:r>
            <a:br>
              <a:rPr lang="en-US" altLang="en-US" dirty="0"/>
            </a:br>
            <a:r>
              <a:rPr lang="en-US" altLang="en-US" dirty="0"/>
              <a:t>and </a:t>
            </a:r>
            <a:r>
              <a:rPr lang="en-US" altLang="en-US" dirty="0" smtClean="0"/>
              <a:t>Enforcement 	</a:t>
            </a:r>
            <a:r>
              <a:rPr lang="en-US" altLang="en-US" sz="2800" dirty="0" smtClean="0">
                <a:cs typeface="Times New Roman" pitchFamily="18" charset="0"/>
              </a:rPr>
              <a:t>(</a:t>
            </a:r>
            <a:r>
              <a:rPr lang="en-US" altLang="en-US" sz="2800" dirty="0">
                <a:cs typeface="Times New Roman" pitchFamily="18" charset="0"/>
              </a:rPr>
              <a:t>TB 1-1)</a:t>
            </a:r>
          </a:p>
        </p:txBody>
      </p:sp>
      <p:sp>
        <p:nvSpPr>
          <p:cNvPr id="107523" name="Rectangle 3"/>
          <p:cNvSpPr>
            <a:spLocks noGrp="1" noChangeArrowheads="1"/>
          </p:cNvSpPr>
          <p:nvPr>
            <p:ph type="body" idx="1"/>
          </p:nvPr>
        </p:nvSpPr>
        <p:spPr>
          <a:xfrm>
            <a:off x="685800" y="2133600"/>
            <a:ext cx="7924800" cy="3962400"/>
          </a:xfrm>
        </p:spPr>
        <p:txBody>
          <a:bodyPr/>
          <a:lstStyle/>
          <a:p>
            <a:pPr marL="0" indent="0">
              <a:buFont typeface="Wingdings" pitchFamily="2" charset="2"/>
              <a:buNone/>
            </a:pPr>
            <a:r>
              <a:rPr lang="en-US" altLang="en-US" dirty="0"/>
              <a:t>34 CFR </a:t>
            </a:r>
            <a:r>
              <a:rPr lang="en-US" altLang="en-US" dirty="0">
                <a:solidFill>
                  <a:srgbClr val="000000"/>
                </a:solidFill>
                <a:cs typeface="Times New Roman" pitchFamily="18" charset="0"/>
              </a:rPr>
              <a:t>300.600(a) requires that a state:</a:t>
            </a:r>
          </a:p>
          <a:p>
            <a:pPr marL="800100" lvl="1"/>
            <a:r>
              <a:rPr lang="en-US" altLang="en-US" dirty="0">
                <a:solidFill>
                  <a:srgbClr val="000000"/>
                </a:solidFill>
                <a:cs typeface="Times New Roman" pitchFamily="18" charset="0"/>
              </a:rPr>
              <a:t>Monitor the implementation of </a:t>
            </a:r>
            <a:r>
              <a:rPr lang="en-US" altLang="en-US" dirty="0" smtClean="0">
                <a:solidFill>
                  <a:srgbClr val="000000"/>
                </a:solidFill>
                <a:cs typeface="Times New Roman" pitchFamily="18" charset="0"/>
              </a:rPr>
              <a:t>Part </a:t>
            </a:r>
            <a:r>
              <a:rPr lang="en-US" altLang="en-US" dirty="0">
                <a:solidFill>
                  <a:srgbClr val="000000"/>
                </a:solidFill>
                <a:cs typeface="Times New Roman" pitchFamily="18" charset="0"/>
              </a:rPr>
              <a:t>B </a:t>
            </a:r>
          </a:p>
          <a:p>
            <a:pPr marL="800100" lvl="1"/>
            <a:r>
              <a:rPr lang="en-US" altLang="en-US" dirty="0">
                <a:solidFill>
                  <a:srgbClr val="000000"/>
                </a:solidFill>
                <a:cs typeface="Times New Roman" pitchFamily="18" charset="0"/>
              </a:rPr>
              <a:t>Enforce, and </a:t>
            </a:r>
          </a:p>
          <a:p>
            <a:pPr marL="800100" lvl="1"/>
            <a:r>
              <a:rPr lang="en-US" altLang="en-US" dirty="0">
                <a:solidFill>
                  <a:srgbClr val="000000"/>
                </a:solidFill>
                <a:cs typeface="Times New Roman" pitchFamily="18" charset="0"/>
              </a:rPr>
              <a:t>Report annually on performance</a:t>
            </a:r>
            <a:r>
              <a:rPr lang="en-US" altLang="en-US" sz="3200" dirty="0"/>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r>
              <a:rPr lang="en-US" altLang="en-US" dirty="0" smtClean="0"/>
              <a:t>State Monitoring </a:t>
            </a:r>
            <a:br>
              <a:rPr lang="en-US" altLang="en-US" dirty="0" smtClean="0"/>
            </a:br>
            <a:r>
              <a:rPr lang="en-US" altLang="en-US" dirty="0" smtClean="0"/>
              <a:t>and Enforcement 	</a:t>
            </a:r>
            <a:r>
              <a:rPr lang="en-US" altLang="en-US" sz="3100" dirty="0" smtClean="0"/>
              <a:t>(TB 3/4/5-6)</a:t>
            </a:r>
            <a:endParaRPr lang="en-US" altLang="en-US" sz="3100" dirty="0"/>
          </a:p>
        </p:txBody>
      </p:sp>
      <p:sp>
        <p:nvSpPr>
          <p:cNvPr id="175107" name="Rectangle 3"/>
          <p:cNvSpPr>
            <a:spLocks noGrp="1" noChangeArrowheads="1"/>
          </p:cNvSpPr>
          <p:nvPr>
            <p:ph type="body" idx="1"/>
          </p:nvPr>
        </p:nvSpPr>
        <p:spPr/>
        <p:txBody>
          <a:bodyPr>
            <a:normAutofit fontScale="92500" lnSpcReduction="10000"/>
          </a:bodyPr>
          <a:lstStyle/>
          <a:p>
            <a:pPr marL="0" indent="0">
              <a:buNone/>
            </a:pPr>
            <a:r>
              <a:rPr lang="en-US" altLang="en-US" dirty="0" smtClean="0"/>
              <a:t>Enforce in accordance with 34 CFR 300.604 </a:t>
            </a:r>
          </a:p>
          <a:p>
            <a:pPr lvl="1"/>
            <a:r>
              <a:rPr lang="en-US" altLang="en-US" dirty="0" smtClean="0"/>
              <a:t>(a)(1) Advise LEA of available TA</a:t>
            </a:r>
          </a:p>
          <a:p>
            <a:pPr lvl="1"/>
            <a:r>
              <a:rPr lang="en-US" altLang="en-US" dirty="0" smtClean="0"/>
              <a:t>(a)(3) Identify LEA as high risk and impose special conditions</a:t>
            </a:r>
          </a:p>
          <a:p>
            <a:pPr lvl="1"/>
            <a:r>
              <a:rPr lang="en-US" altLang="en-US" dirty="0" smtClean="0"/>
              <a:t>(b)(2)(</a:t>
            </a:r>
            <a:r>
              <a:rPr lang="en-US" altLang="en-US" dirty="0" err="1" smtClean="0"/>
              <a:t>i</a:t>
            </a:r>
            <a:r>
              <a:rPr lang="en-US" altLang="en-US" dirty="0" smtClean="0"/>
              <a:t>) Require LEA to prepare corrective action plan</a:t>
            </a:r>
          </a:p>
          <a:p>
            <a:pPr lvl="1"/>
            <a:r>
              <a:rPr lang="en-US" altLang="en-US" dirty="0" smtClean="0"/>
              <a:t>(b)(2)(v) and (c)(2) Withhold in whole or in part</a:t>
            </a:r>
            <a:endParaRPr lang="en-US" altLang="en-US" dirty="0"/>
          </a:p>
        </p:txBody>
      </p:sp>
      <p:sp>
        <p:nvSpPr>
          <p:cNvPr id="5" name="Slide Number Placeholder 4"/>
          <p:cNvSpPr>
            <a:spLocks noGrp="1"/>
          </p:cNvSpPr>
          <p:nvPr>
            <p:ph type="sldNum" sz="quarter" idx="11"/>
          </p:nvPr>
        </p:nvSpPr>
        <p:spPr/>
        <p:txBody>
          <a:bodyPr/>
          <a:lstStyle/>
          <a:p>
            <a:fld id="{C89FD9F2-C041-4F06-BD5B-3E48D562FF78}" type="slidenum">
              <a:rPr lang="en-US" altLang="en-US" smtClean="0"/>
              <a:pPr/>
              <a:t>7</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F4822E1-8C96-48E3-B820-47CD4D190F5E}" type="slidenum">
              <a:rPr lang="en-US" altLang="en-US"/>
              <a:pPr/>
              <a:t>8</a:t>
            </a:fld>
            <a:endParaRPr lang="en-US" altLang="en-US"/>
          </a:p>
        </p:txBody>
      </p:sp>
      <p:sp>
        <p:nvSpPr>
          <p:cNvPr id="87042" name="Rectangle 2"/>
          <p:cNvSpPr>
            <a:spLocks noGrp="1" noChangeArrowheads="1"/>
          </p:cNvSpPr>
          <p:nvPr>
            <p:ph type="title"/>
          </p:nvPr>
        </p:nvSpPr>
        <p:spPr>
          <a:xfrm>
            <a:off x="685800" y="229850"/>
            <a:ext cx="8162925" cy="1446550"/>
          </a:xfrm>
        </p:spPr>
        <p:txBody>
          <a:bodyPr>
            <a:normAutofit/>
          </a:bodyPr>
          <a:lstStyle/>
          <a:p>
            <a:r>
              <a:rPr lang="en-US" altLang="en-US" sz="3600" dirty="0"/>
              <a:t>Performance </a:t>
            </a:r>
            <a:r>
              <a:rPr lang="en-US" altLang="en-US" sz="3600" dirty="0" smtClean="0"/>
              <a:t>Measurement</a:t>
            </a:r>
            <a:r>
              <a:rPr lang="en-US" altLang="en-US" dirty="0" smtClean="0"/>
              <a:t>	</a:t>
            </a:r>
            <a:r>
              <a:rPr lang="en-US" altLang="en-US" sz="2800" dirty="0" smtClean="0">
                <a:cs typeface="Times New Roman" pitchFamily="18" charset="0"/>
              </a:rPr>
              <a:t>(TB </a:t>
            </a:r>
            <a:r>
              <a:rPr lang="en-US" altLang="en-US" sz="2800" dirty="0">
                <a:cs typeface="Times New Roman" pitchFamily="18" charset="0"/>
              </a:rPr>
              <a:t>1-1)</a:t>
            </a:r>
          </a:p>
        </p:txBody>
      </p:sp>
      <p:sp>
        <p:nvSpPr>
          <p:cNvPr id="87043" name="Rectangle 3"/>
          <p:cNvSpPr>
            <a:spLocks noGrp="1" noChangeArrowheads="1"/>
          </p:cNvSpPr>
          <p:nvPr>
            <p:ph type="body" idx="1"/>
          </p:nvPr>
        </p:nvSpPr>
        <p:spPr/>
        <p:txBody>
          <a:bodyPr/>
          <a:lstStyle/>
          <a:p>
            <a:pPr marL="0" indent="0">
              <a:buFont typeface="Wingdings" pitchFamily="2" charset="2"/>
              <a:buNone/>
            </a:pPr>
            <a:r>
              <a:rPr lang="en-US" altLang="en-US" dirty="0">
                <a:cs typeface="Times New Roman" pitchFamily="18" charset="0"/>
              </a:rPr>
              <a:t>Each state must use quantifiable indicators and such qualitative indicators as are needed to adequately measure performance in the priority areas, and the indicators established by the Secretary for the state performance plans</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26138A7-B3E6-4920-8985-1F5B85116873}" type="slidenum">
              <a:rPr lang="en-US" altLang="en-US"/>
              <a:pPr/>
              <a:t>9</a:t>
            </a:fld>
            <a:endParaRPr lang="en-US" altLang="en-US"/>
          </a:p>
        </p:txBody>
      </p:sp>
      <p:sp>
        <p:nvSpPr>
          <p:cNvPr id="88066" name="Rectangle 2"/>
          <p:cNvSpPr>
            <a:spLocks noGrp="1" noChangeArrowheads="1"/>
          </p:cNvSpPr>
          <p:nvPr>
            <p:ph type="title"/>
          </p:nvPr>
        </p:nvSpPr>
        <p:spPr>
          <a:xfrm>
            <a:off x="871538" y="177463"/>
            <a:ext cx="8162925" cy="1446550"/>
          </a:xfrm>
        </p:spPr>
        <p:txBody>
          <a:bodyPr>
            <a:normAutofit/>
          </a:bodyPr>
          <a:lstStyle/>
          <a:p>
            <a:r>
              <a:rPr lang="en-US" altLang="en-US" sz="3600" dirty="0"/>
              <a:t>State must Monitor </a:t>
            </a:r>
            <a:r>
              <a:rPr lang="en-US" altLang="en-US" sz="3600" dirty="0" smtClean="0"/>
              <a:t>LEAs</a:t>
            </a:r>
            <a:r>
              <a:rPr lang="en-US" altLang="en-US" dirty="0" smtClean="0"/>
              <a:t>	</a:t>
            </a:r>
            <a:r>
              <a:rPr lang="en-US" altLang="en-US" sz="2800" dirty="0" smtClean="0">
                <a:cs typeface="Times New Roman" pitchFamily="18" charset="0"/>
              </a:rPr>
              <a:t>(</a:t>
            </a:r>
            <a:r>
              <a:rPr lang="en-US" altLang="en-US" sz="2800" dirty="0">
                <a:cs typeface="Times New Roman" pitchFamily="18" charset="0"/>
              </a:rPr>
              <a:t>TB 2-1)</a:t>
            </a:r>
          </a:p>
        </p:txBody>
      </p:sp>
      <p:sp>
        <p:nvSpPr>
          <p:cNvPr id="88067" name="Rectangle 3"/>
          <p:cNvSpPr>
            <a:spLocks noGrp="1" noChangeArrowheads="1"/>
          </p:cNvSpPr>
          <p:nvPr>
            <p:ph type="body" idx="1"/>
          </p:nvPr>
        </p:nvSpPr>
        <p:spPr>
          <a:xfrm>
            <a:off x="912813" y="1905000"/>
            <a:ext cx="7926387" cy="4191000"/>
          </a:xfrm>
        </p:spPr>
        <p:txBody>
          <a:bodyPr/>
          <a:lstStyle/>
          <a:p>
            <a:pPr marL="0" indent="0">
              <a:buFont typeface="Wingdings" pitchFamily="2" charset="2"/>
              <a:buNone/>
            </a:pPr>
            <a:r>
              <a:rPr lang="en-US" altLang="en-US" dirty="0">
                <a:cs typeface="Courier New" pitchFamily="49" charset="0"/>
              </a:rPr>
              <a:t>The state must monitor its LEAs, using quantifiable indicators in each of the following priority areas, and using such qualitative indicators as are needed to adequately measure performance in those areas: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2810</TotalTime>
  <Words>1621</Words>
  <Application>Microsoft Office PowerPoint</Application>
  <PresentationFormat>On-screen Show (4:3)</PresentationFormat>
  <Paragraphs>219</Paragraphs>
  <Slides>41</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Verdana</vt:lpstr>
      <vt:lpstr>Wingdings</vt:lpstr>
      <vt:lpstr>Times New Roman</vt:lpstr>
      <vt:lpstr>Courier New</vt:lpstr>
      <vt:lpstr>Bold Stripes</vt:lpstr>
      <vt:lpstr>Microsoft Photo Editor 3.0 Photo</vt:lpstr>
      <vt:lpstr>Monitoring, Technical Assistance and Enforcement</vt:lpstr>
      <vt:lpstr>Introduction </vt:lpstr>
      <vt:lpstr>Key Points</vt:lpstr>
      <vt:lpstr>Key Points</vt:lpstr>
      <vt:lpstr>State Monitoring  and Enforcement   (TB 1-1)</vt:lpstr>
      <vt:lpstr>State Monitoring  and Enforcement  (TB 1-1)</vt:lpstr>
      <vt:lpstr>State Monitoring  and Enforcement  (TB 3/4/5-6)</vt:lpstr>
      <vt:lpstr>Performance Measurement (TB 1-1)</vt:lpstr>
      <vt:lpstr>State must Monitor LEAs (TB 2-1)</vt:lpstr>
      <vt:lpstr>Monitoring Priority Areas (TB 2-1)</vt:lpstr>
      <vt:lpstr>Monitoring Priority Areas (TB 2-1)</vt:lpstr>
      <vt:lpstr>State Performance Plan (TB 2-2)</vt:lpstr>
      <vt:lpstr>State Performance Plan (TB 2-2)</vt:lpstr>
      <vt:lpstr>Annual Performance Report (TB 2-3)</vt:lpstr>
      <vt:lpstr>Analyzing LEA Performance (TB 2-4)</vt:lpstr>
      <vt:lpstr>Public Reporting (TB 3-4)</vt:lpstr>
      <vt:lpstr>Public Reporting (TB 3-4)</vt:lpstr>
      <vt:lpstr>Secretary’s Determinations (TB 3-5)</vt:lpstr>
      <vt:lpstr>Secretary’s Determinations (TB 3-5)</vt:lpstr>
      <vt:lpstr>Enforcement Actions  (TB 3/4-6)</vt:lpstr>
      <vt:lpstr>Enforcement Actions  (TB 4-6)</vt:lpstr>
      <vt:lpstr>Enforcement Actions  (TB 4-6)</vt:lpstr>
      <vt:lpstr>Enforcement Actions  (TB 4-6)</vt:lpstr>
      <vt:lpstr>Enforcement Actions  (TB 4-6)</vt:lpstr>
      <vt:lpstr>Enforcement Actions  (TB 4-6)</vt:lpstr>
      <vt:lpstr>Enforcement Actions  (TB 4-6)</vt:lpstr>
      <vt:lpstr>Enforcement Actions  (TB 5-6)</vt:lpstr>
      <vt:lpstr>Enforcement Actions  (TB 5-6)</vt:lpstr>
      <vt:lpstr>Report to Congress  (TB 5-6)</vt:lpstr>
      <vt:lpstr>Additional Requirements (TB 5-6)</vt:lpstr>
      <vt:lpstr>Additional Requirements (TB 5/6-7)</vt:lpstr>
      <vt:lpstr>Public Notice  (TB 6-8)</vt:lpstr>
      <vt:lpstr>When LEA has Not Met Requirements  (TB 6-10)</vt:lpstr>
      <vt:lpstr>Other Enforcement Mechanisms  (TB 6-10)</vt:lpstr>
      <vt:lpstr>Other Enforcement Mechanisms  (TB 6/7-11)</vt:lpstr>
      <vt:lpstr>Summary</vt:lpstr>
      <vt:lpstr>Summary</vt:lpstr>
      <vt:lpstr>Web Resources</vt:lpstr>
      <vt:lpstr>Regional Implementation  Planning Meetings</vt:lpstr>
      <vt:lpstr>For More Information</vt:lpstr>
      <vt:lpstr>Monitoring, Technical Assistance and Enforcement</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Technical Assistance and Enforcement (2006) (PowerPoint)</dc:title>
  <dc:subject>Monitoring</dc:subject>
  <dc:creator>U.S. Department of Education</dc:creator>
  <dc:description>Monitoring, Technical Assistance and Enforcement (2006) (PowerPoint)</dc:description>
  <cp:lastModifiedBy>Geoffrey Rhodes</cp:lastModifiedBy>
  <cp:revision>72</cp:revision>
  <cp:lastPrinted>1601-01-01T00:00:00Z</cp:lastPrinted>
  <dcterms:created xsi:type="dcterms:W3CDTF">2006-07-12T14:33:16Z</dcterms:created>
  <dcterms:modified xsi:type="dcterms:W3CDTF">2017-08-18T15:39:46Z</dcterms:modified>
</cp:coreProperties>
</file>