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265" r:id="rId2"/>
    <p:sldId id="336" r:id="rId3"/>
    <p:sldId id="266" r:id="rId4"/>
    <p:sldId id="335" r:id="rId5"/>
    <p:sldId id="333" r:id="rId6"/>
    <p:sldId id="337" r:id="rId7"/>
    <p:sldId id="338" r:id="rId8"/>
    <p:sldId id="334" r:id="rId9"/>
    <p:sldId id="340" r:id="rId10"/>
    <p:sldId id="354" r:id="rId11"/>
    <p:sldId id="339" r:id="rId12"/>
    <p:sldId id="342" r:id="rId13"/>
    <p:sldId id="345" r:id="rId14"/>
    <p:sldId id="353" r:id="rId15"/>
    <p:sldId id="343" r:id="rId16"/>
    <p:sldId id="348" r:id="rId17"/>
    <p:sldId id="355" r:id="rId18"/>
    <p:sldId id="344" r:id="rId19"/>
    <p:sldId id="350" r:id="rId20"/>
    <p:sldId id="351" r:id="rId21"/>
    <p:sldId id="352" r:id="rId22"/>
    <p:sldId id="356" r:id="rId23"/>
    <p:sldId id="332" r:id="rId24"/>
    <p:sldId id="262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303"/>
    <a:srgbClr val="FF0000"/>
    <a:srgbClr val="C6D7D8"/>
    <a:srgbClr val="C0C0C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69" autoAdjust="0"/>
  </p:normalViewPr>
  <p:slideViewPr>
    <p:cSldViewPr showGuides="1">
      <p:cViewPr varScale="1">
        <p:scale>
          <a:sx n="99" d="100"/>
          <a:sy n="99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864" y="1812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0" tIns="46156" rIns="92310" bIns="46156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0" tIns="46156" rIns="92310" bIns="46156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33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0" tIns="46156" rIns="92310" bIns="46156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33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0" tIns="46156" rIns="92310" bIns="46156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69978191-D248-4D28-A12A-A6F319DEC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0" tIns="46156" rIns="92310" bIns="46156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0" tIns="46156" rIns="92310" bIns="46156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962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0" tIns="46156" rIns="92310" bIns="46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33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0" tIns="46156" rIns="92310" bIns="46156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33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0" tIns="46156" rIns="92310" bIns="46156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EDFB2362-F5EB-47EC-8730-99600E518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88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69B68-3D9F-416F-94F5-41E0BAFD82C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242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i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1D8A9-7724-4801-9A64-438C8786680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331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5892A-1BFE-49B8-BF1C-6D45FD86876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14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F6E6C-D7C7-449E-95D0-8B36FBB0FC7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38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5975F-80B0-4786-BF1A-BE921B98B68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39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E3FB7-4A31-475C-BDA8-EAB690F8101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31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9E39D-0500-4ADE-A391-5ABECBC2EE7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40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211C5-7E57-4F25-995F-B2328885594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41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A11B4-C4DF-4A79-B359-76D515F2006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35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928DF-820F-4DF9-96CC-C5E68FF01C4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42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ECCE3-0EE2-46F6-8F1B-75BCC2383B6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3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67516-1990-4879-BD68-94F8F1C6EBB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3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509E4-97ED-441B-8D05-4092E59A2D5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28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09156-9167-4772-B5E4-2E56C45FCE1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36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CBF3F-90E7-4534-B4B4-658AA53BCD4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44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4DCAD-314A-4114-9A30-66005817823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481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328F9-5BE9-483E-B4CE-6879B3DB680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19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0B439-1DBC-4AF9-93F2-E3556EF4DEF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6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4AEB9-6B53-40B0-B2E2-5F320F56830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1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cs typeface="Courier New" pitchFamily="49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8DF51-50DF-4848-A161-A86E24C5DA1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7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E4C81-B21E-4CDC-9298-5A42A300DDC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5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2C27D-D849-4971-90CB-BB5C026B66A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07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4F4D6-B6E3-426F-AB7E-67272C76346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99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3701A-915B-42EE-BA86-E252F212D3F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11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3810000"/>
            <a:ext cx="4284663" cy="1066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>
                <a:solidFill>
                  <a:srgbClr val="9D0303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434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533400" y="5943600"/>
            <a:ext cx="29718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5434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172200"/>
            <a:ext cx="3810000" cy="457200"/>
          </a:xfrm>
        </p:spPr>
        <p:txBody>
          <a:bodyPr/>
          <a:lstStyle>
            <a:lvl1pPr>
              <a:defRPr i="0"/>
            </a:lvl1pPr>
          </a:lstStyle>
          <a:p>
            <a:endParaRPr lang="en-US" altLang="en-US"/>
          </a:p>
        </p:txBody>
      </p:sp>
      <p:pic>
        <p:nvPicPr>
          <p:cNvPr id="54351" name="Picture 79" descr="U.S. Department of Education Seal -- Link to Department of Education Homepage.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371600" cy="129540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0000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16" name="Rectangle 144"/>
          <p:cNvSpPr>
            <a:spLocks noChangeArrowheads="1"/>
          </p:cNvSpPr>
          <p:nvPr userDrawn="1"/>
        </p:nvSpPr>
        <p:spPr bwMode="auto">
          <a:xfrm>
            <a:off x="160020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4415" name="Object 143"/>
          <p:cNvGraphicFramePr>
            <a:graphicFrameLocks noChangeAspect="1"/>
          </p:cNvGraphicFramePr>
          <p:nvPr userDrawn="1"/>
        </p:nvGraphicFramePr>
        <p:xfrm>
          <a:off x="685800" y="0"/>
          <a:ext cx="79248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3" r:id="rId4" imgW="9523810" imgH="2591162" progId="MSPhotoEd.3">
                  <p:embed/>
                </p:oleObj>
              </mc:Choice>
              <mc:Fallback>
                <p:oleObj r:id="rId4" imgW="9523810" imgH="2591162" progId="MSPhotoEd.3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7924800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17" name="Rectangle 145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2667000"/>
            <a:ext cx="7239000" cy="762000"/>
          </a:xfrm>
        </p:spPr>
        <p:txBody>
          <a:bodyPr anchor="ctr"/>
          <a:lstStyle>
            <a:lvl1pPr algn="r"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418" name="Text Box 146"/>
          <p:cNvSpPr txBox="1">
            <a:spLocks noChangeArrowheads="1"/>
          </p:cNvSpPr>
          <p:nvPr userDrawn="1"/>
        </p:nvSpPr>
        <p:spPr bwMode="auto">
          <a:xfrm>
            <a:off x="6705600" y="502920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54419" name="Text Box 147"/>
          <p:cNvSpPr txBox="1">
            <a:spLocks noChangeArrowheads="1"/>
          </p:cNvSpPr>
          <p:nvPr userDrawn="1"/>
        </p:nvSpPr>
        <p:spPr bwMode="auto">
          <a:xfrm>
            <a:off x="7620000" y="5257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4420" name="Picture 148" descr="nclb logo (sm)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5525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BF96E4-88F4-4CEE-950E-CA58579DF5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131294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F24738-315E-4379-931D-7BA0958218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408435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9D494-588F-4B3C-8422-890832CD07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60572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A7D0E5-3E14-4F98-95C0-44BC63B95D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263681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Building the Legacy 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D6DAB1-B67C-4FAE-A7CE-EE277E44172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306563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Building the Legacy 2004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12100-903A-4E99-9466-90ABE73F26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295663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Building the Legacy 2004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99F725-862B-4484-8A2B-56923A884C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222700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Building the Legacy 2004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A993FA-9583-4C27-8A96-F617836C9B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162231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Building the Legacy 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51D5-0140-490C-A9B4-789A7BC5ACE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383421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Building the Legacy 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246645-C89E-4E5C-88D3-675F6B6BC8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265202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19" name="Group 71"/>
          <p:cNvGrpSpPr>
            <a:grpSpLocks/>
          </p:cNvGrpSpPr>
          <p:nvPr/>
        </p:nvGrpSpPr>
        <p:grpSpPr bwMode="auto">
          <a:xfrm>
            <a:off x="0" y="-9525"/>
            <a:ext cx="9147175" cy="6867525"/>
            <a:chOff x="0" y="0"/>
            <a:chExt cx="5762" cy="4326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2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6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9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0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1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2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5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6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0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3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5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7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3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4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5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6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8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9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0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1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3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4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5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6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7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8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9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0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1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2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13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31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172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1"/>
            </a:lvl1pPr>
          </a:lstStyle>
          <a:p>
            <a:r>
              <a:rPr lang="en-US" altLang="en-US"/>
              <a:t>Building the Legacy 2004</a:t>
            </a:r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2B507-4ACA-4244-BCA7-58F438F716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3320" name="Rectangle 7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38200" y="59436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uth.ryder@ed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001000" cy="1981200"/>
          </a:xfrm>
        </p:spPr>
        <p:txBody>
          <a:bodyPr/>
          <a:lstStyle/>
          <a:p>
            <a:r>
              <a:rPr lang="en-US" altLang="en-US" sz="3200" dirty="0"/>
              <a:t>General Supervision: </a:t>
            </a:r>
            <a:br>
              <a:rPr lang="en-US" altLang="en-US" sz="3200" dirty="0"/>
            </a:br>
            <a:r>
              <a:rPr lang="en-US" altLang="en-US" sz="3200" dirty="0" smtClean="0"/>
              <a:t>Developing an </a:t>
            </a:r>
            <a:r>
              <a:rPr lang="en-US" altLang="en-US" sz="3200" dirty="0"/>
              <a:t>Effective System</a:t>
            </a:r>
            <a:br>
              <a:rPr lang="en-US" altLang="en-US" sz="3200" dirty="0"/>
            </a:br>
            <a:r>
              <a:rPr lang="en-US" altLang="en-US" sz="2400" i="1" dirty="0"/>
              <a:t>Implications for States</a:t>
            </a:r>
            <a:endParaRPr lang="en-US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Building the Legacy 2004</a:t>
            </a:r>
            <a:endParaRPr lang="en-US" altLang="en-US"/>
          </a:p>
        </p:txBody>
      </p:sp>
      <p:pic>
        <p:nvPicPr>
          <p:cNvPr id="432132" name="Picture 1028" descr="puzzle pie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174466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045A1-698B-4BAC-AEBE-EBB3F33B7B0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 smtClean="0"/>
              <a:t>U.S. Department of Education</a:t>
            </a:r>
          </a:p>
          <a:p>
            <a:r>
              <a:rPr lang="en-US" altLang="en-US" smtClean="0"/>
              <a:t>Office of Special </a:t>
            </a:r>
          </a:p>
          <a:p>
            <a:r>
              <a:rPr lang="en-US" altLang="en-US" smtClean="0"/>
              <a:t>Education Programs</a:t>
            </a:r>
            <a:endParaRPr lang="en-US" altLang="en-US"/>
          </a:p>
        </p:txBody>
      </p:sp>
      <p:sp>
        <p:nvSpPr>
          <p:cNvPr id="432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Successes? Remaining challenges?</a:t>
            </a:r>
          </a:p>
          <a:p>
            <a:r>
              <a:rPr lang="en-US" altLang="en-US" smtClean="0"/>
              <a:t>Questions, issues?</a:t>
            </a:r>
          </a:p>
          <a:p>
            <a:r>
              <a:rPr lang="en-US" altLang="en-US" smtClean="0"/>
              <a:t>Other evidences?</a:t>
            </a:r>
          </a:p>
          <a:p>
            <a:r>
              <a:rPr lang="en-US" altLang="en-US" smtClean="0"/>
              <a:t>Further suggestions?</a:t>
            </a:r>
            <a:endParaRPr lang="en-US" altLang="en-US" dirty="0"/>
          </a:p>
        </p:txBody>
      </p:sp>
      <p:sp>
        <p:nvSpPr>
          <p:cNvPr id="432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Discussion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6" name="Picture 6" descr="construction man holding pl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2151063" cy="25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AD1C9-0EE4-4E37-B3B0-7D9C670FA5C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Blueprint for systems change</a:t>
            </a:r>
          </a:p>
          <a:p>
            <a:r>
              <a:rPr lang="en-US" altLang="en-US"/>
              <a:t>All other components must be integrated with SPP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r>
              <a:rPr lang="en-US" altLang="en-US" sz="4000" dirty="0"/>
              <a:t>State Performance Plan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BFF7F1-2EB1-4D7F-9360-ABAB5C94585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Policies, Procedures and Effective Implementation</a:t>
            </a:r>
          </a:p>
        </p:txBody>
      </p:sp>
      <p:sp>
        <p:nvSpPr>
          <p:cNvPr id="415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cs typeface="Arial" charset="0"/>
              </a:rPr>
              <a:t>Aligned with IDEA</a:t>
            </a:r>
          </a:p>
          <a:p>
            <a:r>
              <a:rPr lang="en-US" altLang="en-US" sz="2800" dirty="0">
                <a:cs typeface="Arial" charset="0"/>
              </a:rPr>
              <a:t>Include descriptions of</a:t>
            </a:r>
            <a:r>
              <a:rPr lang="en-US" altLang="en-US" sz="2400" dirty="0">
                <a:cs typeface="Arial" charset="0"/>
              </a:rPr>
              <a:t> </a:t>
            </a:r>
          </a:p>
          <a:p>
            <a:pPr lvl="1"/>
            <a:r>
              <a:rPr lang="en-US" altLang="en-US" sz="2400" dirty="0">
                <a:cs typeface="Arial" charset="0"/>
              </a:rPr>
              <a:t>activities to identify noncompliance</a:t>
            </a:r>
          </a:p>
          <a:p>
            <a:pPr lvl="1"/>
            <a:r>
              <a:rPr lang="en-US" altLang="en-US" sz="2400" dirty="0">
                <a:cs typeface="Arial" charset="0"/>
              </a:rPr>
              <a:t>methods for requiring correction of noncompliance</a:t>
            </a:r>
          </a:p>
          <a:p>
            <a:pPr lvl="1"/>
            <a:r>
              <a:rPr lang="en-US" altLang="en-US" sz="2400" dirty="0">
                <a:cs typeface="Arial" charset="0"/>
              </a:rPr>
              <a:t>range of sanctions to enforce correction</a:t>
            </a:r>
          </a:p>
          <a:p>
            <a:r>
              <a:rPr lang="en-US" altLang="en-US" sz="2800" dirty="0">
                <a:cs typeface="Arial" charset="0"/>
              </a:rPr>
              <a:t>establish and maintain specifications for highly qualified </a:t>
            </a:r>
            <a:r>
              <a:rPr lang="en-US" altLang="en-US" sz="2800" dirty="0" smtClean="0">
                <a:cs typeface="Arial" charset="0"/>
              </a:rPr>
              <a:t>personnel</a:t>
            </a:r>
            <a:endParaRPr lang="en-US" altLang="en-US" sz="2800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E41B3-3F9E-4CCC-80E4-3C407E1189D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Policies, Procedures and Effective Implementation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>
                <a:cs typeface="Arial" charset="0"/>
              </a:rPr>
              <a:t>Local educational agency (LEA) policies and procedures aligned with those of state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cs typeface="Arial" charset="0"/>
              </a:rPr>
              <a:t>LEA policies and procedures designed and implement to improve results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cs typeface="Arial" charset="0"/>
              </a:rPr>
              <a:t>LEA policies and procedures personnel adequately prepared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cs typeface="Arial" charset="0"/>
              </a:rPr>
              <a:t>State and LEAs have written policies and procedures in place, including assurances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cs typeface="Arial" charset="0"/>
              </a:rPr>
              <a:t>Required memoranda of understanding (MOUs) in place and current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4" name="Picture 4" descr="puzzle pie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174466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B5CA0-7DD3-4808-8C7F-98BEB0F5C7D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286000"/>
            <a:ext cx="8110537" cy="3810000"/>
          </a:xfrm>
        </p:spPr>
        <p:txBody>
          <a:bodyPr/>
          <a:lstStyle/>
          <a:p>
            <a:r>
              <a:rPr lang="en-US" altLang="en-US" dirty="0"/>
              <a:t>Successes</a:t>
            </a:r>
            <a:r>
              <a:rPr lang="en-US" altLang="en-US" dirty="0" smtClean="0"/>
              <a:t>? Remaining </a:t>
            </a:r>
            <a:r>
              <a:rPr lang="en-US" altLang="en-US" dirty="0"/>
              <a:t>challenges?</a:t>
            </a:r>
          </a:p>
          <a:p>
            <a:r>
              <a:rPr lang="en-US" altLang="en-US" dirty="0"/>
              <a:t>Questions, issues?</a:t>
            </a:r>
          </a:p>
          <a:p>
            <a:r>
              <a:rPr lang="en-US" altLang="en-US" dirty="0"/>
              <a:t>Other evidences?</a:t>
            </a:r>
          </a:p>
          <a:p>
            <a:r>
              <a:rPr lang="en-US" altLang="en-US" dirty="0"/>
              <a:t>Further suggestions?</a:t>
            </a: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 dirty="0"/>
              <a:t>Discussion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DDDB-9733-4B36-8074-2E0FFB92713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en-US" dirty="0"/>
              <a:t>Data 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Processes </a:t>
            </a:r>
            <a:r>
              <a:rPr lang="en-US" altLang="en-US" dirty="0"/>
              <a:t>and Results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Collection and verification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618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Dispute resolution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Previous monitoring reports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Other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Examination and analyses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Areas of state concern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Clusters of related </a:t>
            </a:r>
            <a:r>
              <a:rPr lang="en-US" altLang="en-US" dirty="0" smtClean="0"/>
              <a:t>indicators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5BEF2-8974-4255-ACE2-34EE7B57302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en-US" dirty="0"/>
              <a:t>Data 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Processes </a:t>
            </a:r>
            <a:r>
              <a:rPr lang="en-US" altLang="en-US" dirty="0"/>
              <a:t>and Results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Reporting</a:t>
            </a:r>
          </a:p>
          <a:p>
            <a:pPr lvl="1"/>
            <a:r>
              <a:rPr lang="en-US" altLang="en-US"/>
              <a:t>Annual Performance Report (APR) (state)</a:t>
            </a:r>
          </a:p>
          <a:p>
            <a:pPr lvl="1"/>
            <a:r>
              <a:rPr lang="en-US" altLang="en-US"/>
              <a:t>LEA performance against state targets</a:t>
            </a:r>
          </a:p>
          <a:p>
            <a:r>
              <a:rPr lang="en-US" altLang="en-US"/>
              <a:t>Status determination</a:t>
            </a:r>
          </a:p>
          <a:p>
            <a:r>
              <a:rPr lang="en-US" altLang="en-US"/>
              <a:t>Improvement</a:t>
            </a:r>
          </a:p>
          <a:p>
            <a:pPr lvl="1"/>
            <a:r>
              <a:rPr lang="en-US" altLang="en-US"/>
              <a:t>Data are used to plan and revise activities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80" name="Picture 4" descr="puzzle pie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174466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30372-4B73-4389-B831-FCD4749C120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362200"/>
            <a:ext cx="8110537" cy="3733800"/>
          </a:xfrm>
        </p:spPr>
        <p:txBody>
          <a:bodyPr/>
          <a:lstStyle/>
          <a:p>
            <a:r>
              <a:rPr lang="en-US" altLang="en-US" dirty="0"/>
              <a:t>Successes</a:t>
            </a:r>
            <a:r>
              <a:rPr lang="en-US" altLang="en-US" dirty="0" smtClean="0"/>
              <a:t>? Remaining </a:t>
            </a:r>
            <a:r>
              <a:rPr lang="en-US" altLang="en-US" dirty="0"/>
              <a:t>challenges?</a:t>
            </a:r>
          </a:p>
          <a:p>
            <a:r>
              <a:rPr lang="en-US" altLang="en-US" dirty="0"/>
              <a:t>Questions, issues?</a:t>
            </a:r>
          </a:p>
          <a:p>
            <a:r>
              <a:rPr lang="en-US" altLang="en-US" dirty="0"/>
              <a:t>Other evidences?</a:t>
            </a:r>
          </a:p>
          <a:p>
            <a:r>
              <a:rPr lang="en-US" altLang="en-US" dirty="0"/>
              <a:t>Further suggestions?</a:t>
            </a:r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 dirty="0"/>
              <a:t>Discussion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B8059-803E-4570-BC6F-DB520B0C3DD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Integrated Monitoring Activities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981200"/>
            <a:ext cx="8110537" cy="4191000"/>
          </a:xfrm>
        </p:spPr>
        <p:txBody>
          <a:bodyPr/>
          <a:lstStyle/>
          <a:p>
            <a:r>
              <a:rPr lang="en-US" altLang="en-US" sz="2800"/>
              <a:t>Stakeholders involved</a:t>
            </a:r>
          </a:p>
          <a:p>
            <a:r>
              <a:rPr lang="en-US" altLang="en-US" sz="2800"/>
              <a:t>Focus on specific hypotheses for areas</a:t>
            </a:r>
          </a:p>
          <a:p>
            <a:r>
              <a:rPr lang="en-US" altLang="en-US" sz="2800"/>
              <a:t>Teams include family members</a:t>
            </a:r>
          </a:p>
          <a:p>
            <a:r>
              <a:rPr lang="en-US" altLang="en-US" sz="2800"/>
              <a:t>Investigation related to compliance and program improvement</a:t>
            </a:r>
          </a:p>
          <a:p>
            <a:r>
              <a:rPr lang="en-US" altLang="en-US" sz="2800"/>
              <a:t>Multiple methods and data sources to monitor every program, every year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E1B169-768D-4867-8763-D44EDFDA728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Integrated Monitoring Activities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Activities include continuous examination of performance for compliance and results</a:t>
            </a:r>
          </a:p>
          <a:p>
            <a:r>
              <a:rPr lang="en-US" altLang="en-US"/>
              <a:t>Written reports specify evidence of correction and improvement</a:t>
            </a:r>
          </a:p>
          <a:p>
            <a:r>
              <a:rPr lang="en-US" altLang="en-US"/>
              <a:t>Internal and external TA and professional development support improvement and correction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66D90-0308-4A42-AD28-25510EB8CF8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grpSp>
        <p:nvGrpSpPr>
          <p:cNvPr id="3" name="Group 2" descr="Grouping of puzzle pieces"/>
          <p:cNvGrpSpPr/>
          <p:nvPr/>
        </p:nvGrpSpPr>
        <p:grpSpPr>
          <a:xfrm>
            <a:off x="1143000" y="87313"/>
            <a:ext cx="7543800" cy="6465887"/>
            <a:chOff x="1143000" y="87313"/>
            <a:chExt cx="8001000" cy="6759575"/>
          </a:xfrm>
        </p:grpSpPr>
        <p:pic>
          <p:nvPicPr>
            <p:cNvPr id="402434" name="Picture 1026" descr="PPP_CSHAP_CLP_Interlocking_Puzzle2_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87313"/>
              <a:ext cx="3048000" cy="277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435" name="Picture 1027" descr="PPP_CSHAP_CLP_Interlocking_Puzzle2_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95250"/>
              <a:ext cx="3124200" cy="272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436" name="Picture 1028" descr="PPP_CSHAP_CLP_Interlocking_Puzzle2_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5" y="2051050"/>
              <a:ext cx="2992438" cy="275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437" name="Picture 1029" descr="PPP_CSHAP_CLP_Interlocking_Puzzle2_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068513"/>
              <a:ext cx="3306763" cy="274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438" name="Picture 1030" descr="PPP_CSHAP_CLP_Interlocking_Puzzle2_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038600"/>
              <a:ext cx="3365500" cy="2808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439" name="Picture 1031" descr="PPP_CSHAP_CLP_Interlocking_Puzzle2_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4049713"/>
              <a:ext cx="3065462" cy="2789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440" name="Picture 1032" descr="PPP_CSHAP_CLP_Interlocking_Puzzle2_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275" y="1981200"/>
              <a:ext cx="3108325" cy="283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441" name="Picture 1033" descr="PPP_CSHAP_CLP_Interlocking_Puzzle2_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13" y="4049713"/>
              <a:ext cx="3151187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2442" name="Text Box 1034"/>
            <p:cNvSpPr txBox="1">
              <a:spLocks noChangeArrowheads="1"/>
            </p:cNvSpPr>
            <p:nvPr/>
          </p:nvSpPr>
          <p:spPr bwMode="auto">
            <a:xfrm>
              <a:off x="4376738" y="684213"/>
              <a:ext cx="1719262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Arial" charset="0"/>
                </a:rPr>
                <a:t>State Performance Plan</a:t>
              </a:r>
            </a:p>
          </p:txBody>
        </p:sp>
        <p:sp>
          <p:nvSpPr>
            <p:cNvPr id="402443" name="Text Box 1035"/>
            <p:cNvSpPr txBox="1">
              <a:spLocks noChangeArrowheads="1"/>
            </p:cNvSpPr>
            <p:nvPr/>
          </p:nvSpPr>
          <p:spPr bwMode="auto">
            <a:xfrm>
              <a:off x="6400800" y="609600"/>
              <a:ext cx="19050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Arial" charset="0"/>
                </a:rPr>
                <a:t>Policies, Procedures, and Effective Implementation</a:t>
              </a:r>
            </a:p>
          </p:txBody>
        </p:sp>
        <p:sp>
          <p:nvSpPr>
            <p:cNvPr id="402444" name="Text Box 1036"/>
            <p:cNvSpPr txBox="1">
              <a:spLocks noChangeArrowheads="1"/>
            </p:cNvSpPr>
            <p:nvPr/>
          </p:nvSpPr>
          <p:spPr bwMode="auto">
            <a:xfrm>
              <a:off x="6475413" y="2678113"/>
              <a:ext cx="1573212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Arial" charset="0"/>
                </a:rPr>
                <a:t>Data on Processes and Results</a:t>
              </a:r>
            </a:p>
          </p:txBody>
        </p:sp>
        <p:sp>
          <p:nvSpPr>
            <p:cNvPr id="402445" name="Text Box 1037"/>
            <p:cNvSpPr txBox="1">
              <a:spLocks noChangeArrowheads="1"/>
            </p:cNvSpPr>
            <p:nvPr/>
          </p:nvSpPr>
          <p:spPr bwMode="auto">
            <a:xfrm>
              <a:off x="6238875" y="4489450"/>
              <a:ext cx="1809750" cy="1465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Arial" charset="0"/>
                </a:rPr>
                <a:t>Targeted Technical Assistance &amp; Professional Development</a:t>
              </a:r>
            </a:p>
          </p:txBody>
        </p:sp>
        <p:sp>
          <p:nvSpPr>
            <p:cNvPr id="402446" name="Text Box 1038"/>
            <p:cNvSpPr txBox="1">
              <a:spLocks noChangeArrowheads="1"/>
            </p:cNvSpPr>
            <p:nvPr/>
          </p:nvSpPr>
          <p:spPr bwMode="auto">
            <a:xfrm>
              <a:off x="4191000" y="4659313"/>
              <a:ext cx="1495425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Arial" charset="0"/>
                </a:rPr>
                <a:t>Effective Dispute Resolution</a:t>
              </a:r>
            </a:p>
          </p:txBody>
        </p:sp>
        <p:sp>
          <p:nvSpPr>
            <p:cNvPr id="402447" name="Text Box 1039"/>
            <p:cNvSpPr txBox="1">
              <a:spLocks noChangeArrowheads="1"/>
            </p:cNvSpPr>
            <p:nvPr/>
          </p:nvSpPr>
          <p:spPr bwMode="auto">
            <a:xfrm>
              <a:off x="1828800" y="2665413"/>
              <a:ext cx="1889125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Arial" charset="0"/>
                </a:rPr>
                <a:t>Integrated Monitoring Activities</a:t>
              </a:r>
            </a:p>
          </p:txBody>
        </p:sp>
        <p:sp>
          <p:nvSpPr>
            <p:cNvPr id="402448" name="Text Box 1040"/>
            <p:cNvSpPr txBox="1">
              <a:spLocks noChangeArrowheads="1"/>
            </p:cNvSpPr>
            <p:nvPr/>
          </p:nvSpPr>
          <p:spPr bwMode="auto">
            <a:xfrm>
              <a:off x="1600200" y="4478338"/>
              <a:ext cx="2046288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Arial" charset="0"/>
                </a:rPr>
                <a:t>Improvement, Correction, Incentives &amp; Sanctions</a:t>
              </a:r>
            </a:p>
          </p:txBody>
        </p:sp>
        <p:sp>
          <p:nvSpPr>
            <p:cNvPr id="402451" name="Text Box 1043"/>
            <p:cNvSpPr txBox="1">
              <a:spLocks noChangeArrowheads="1"/>
            </p:cNvSpPr>
            <p:nvPr/>
          </p:nvSpPr>
          <p:spPr bwMode="auto">
            <a:xfrm>
              <a:off x="4038600" y="2819400"/>
              <a:ext cx="18764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Arial" charset="0"/>
                </a:rPr>
                <a:t>Fiscal Management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28" y="521732"/>
            <a:ext cx="3639909" cy="1077218"/>
          </a:xfrm>
        </p:spPr>
        <p:txBody>
          <a:bodyPr/>
          <a:lstStyle/>
          <a:p>
            <a:r>
              <a:rPr lang="en-US" altLang="en-US" sz="3200" b="1" dirty="0" smtClean="0">
                <a:latin typeface="Arial" charset="0"/>
              </a:rPr>
              <a:t>Components of General Supervision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2" name="Picture 4" descr="puzzle pie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174466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8FC29-649A-4597-A997-1A7C1F884C3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438400"/>
            <a:ext cx="8110537" cy="3657600"/>
          </a:xfrm>
        </p:spPr>
        <p:txBody>
          <a:bodyPr/>
          <a:lstStyle/>
          <a:p>
            <a:r>
              <a:rPr lang="en-US" altLang="en-US" dirty="0"/>
              <a:t>Successes</a:t>
            </a:r>
            <a:r>
              <a:rPr lang="en-US" altLang="en-US" dirty="0" smtClean="0"/>
              <a:t>? Remaining </a:t>
            </a:r>
            <a:r>
              <a:rPr lang="en-US" altLang="en-US" dirty="0"/>
              <a:t>challenges?</a:t>
            </a:r>
          </a:p>
          <a:p>
            <a:r>
              <a:rPr lang="en-US" altLang="en-US" dirty="0"/>
              <a:t>Questions, issues?</a:t>
            </a:r>
          </a:p>
          <a:p>
            <a:r>
              <a:rPr lang="en-US" altLang="en-US" dirty="0"/>
              <a:t>Other evidences?</a:t>
            </a:r>
          </a:p>
          <a:p>
            <a:r>
              <a:rPr lang="en-US" altLang="en-US" dirty="0"/>
              <a:t>Further suggestions?</a:t>
            </a: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 dirty="0"/>
              <a:t>Discussion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Putting the Puzzle Together</a:t>
            </a:r>
            <a:endParaRPr lang="en-US" altLang="en-US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Use the General Supervision paper to:</a:t>
            </a:r>
          </a:p>
          <a:p>
            <a:pPr lvl="1"/>
            <a:r>
              <a:rPr lang="en-US" altLang="en-US" smtClean="0"/>
              <a:t>Self-evaluate your state’s Big 8 components</a:t>
            </a:r>
          </a:p>
          <a:p>
            <a:pPr lvl="1"/>
            <a:r>
              <a:rPr lang="en-US" altLang="en-US" smtClean="0"/>
              <a:t>Improve connections among components to strengthen your General Supervision system.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Building the Legacy 2004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45F7F8-4C79-4C2B-BCC2-F096936C27FC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 smtClean="0"/>
              <a:t>U.S. Department of Education</a:t>
            </a:r>
          </a:p>
          <a:p>
            <a:r>
              <a:rPr lang="en-US" altLang="en-US" smtClean="0"/>
              <a:t>Office of Special </a:t>
            </a:r>
          </a:p>
          <a:p>
            <a:r>
              <a:rPr lang="en-US" altLang="en-US" smtClean="0"/>
              <a:t>Education Programs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4" name="Picture 1030" descr="Four people holding puzzle pie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500313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64071-1B9A-4AAA-99B0-D7ACCCF0981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37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More efficient and effective state system</a:t>
            </a:r>
          </a:p>
          <a:p>
            <a:r>
              <a:rPr lang="en-US" altLang="en-US" b="1"/>
              <a:t>Improved outcomes for children with disabilities and their families!</a:t>
            </a:r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/>
          </a:p>
        </p:txBody>
      </p:sp>
      <p:sp>
        <p:nvSpPr>
          <p:cNvPr id="437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 dirty="0"/>
              <a:t>Benefits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2BB3C-C039-405D-8C14-7BBBB0B18BB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 dirty="0"/>
              <a:t>Web Resources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337550" cy="4419600"/>
          </a:xfrm>
        </p:spPr>
        <p:txBody>
          <a:bodyPr/>
          <a:lstStyle/>
          <a:p>
            <a:r>
              <a:rPr lang="en-US" altLang="en-US" dirty="0"/>
              <a:t>National Center for Special Education Accountability </a:t>
            </a:r>
            <a:r>
              <a:rPr lang="en-US" altLang="en-US" dirty="0" smtClean="0"/>
              <a:t>Monitoring</a:t>
            </a:r>
          </a:p>
          <a:p>
            <a:pPr marL="457200" lvl="1" indent="0">
              <a:buNone/>
            </a:pPr>
            <a:r>
              <a:rPr lang="en-US" altLang="en-US" sz="2400" dirty="0" smtClean="0"/>
              <a:t>http</a:t>
            </a:r>
            <a:r>
              <a:rPr lang="en-US" altLang="en-US" sz="2400" dirty="0"/>
              <a:t>://www.monitoringcenter.lsuhsc.edu/ </a:t>
            </a:r>
            <a:endParaRPr lang="en-US" altLang="en-US" dirty="0"/>
          </a:p>
          <a:p>
            <a:r>
              <a:rPr lang="en-US" altLang="en-US" dirty="0"/>
              <a:t>Regional Resource and Federal Center Network http://www.rrfcnetwork.org</a:t>
            </a:r>
          </a:p>
          <a:p>
            <a:pPr lvl="2"/>
            <a:r>
              <a:rPr lang="en-US" altLang="en-US" dirty="0"/>
              <a:t>SPP/APR guidance materials</a:t>
            </a:r>
          </a:p>
          <a:p>
            <a:r>
              <a:rPr lang="en-US" altLang="en-US" dirty="0"/>
              <a:t>OSEP Technical Assistance Network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0D23CE-1D9A-47BE-9491-5D341C0DB99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 dirty="0"/>
              <a:t>Contact Information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 Ruth Ryder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		</a:t>
            </a:r>
            <a:r>
              <a:rPr lang="en-US" altLang="en-US" dirty="0" smtClean="0">
                <a:hlinkClick r:id="rId3"/>
              </a:rPr>
              <a:t>ruth.ryder@ed.gov</a:t>
            </a:r>
            <a:endParaRPr lang="en-US" altLang="en-US" dirty="0"/>
          </a:p>
          <a:p>
            <a:pPr>
              <a:spcBef>
                <a:spcPts val="3000"/>
              </a:spcBef>
            </a:pPr>
            <a:r>
              <a:rPr lang="en-US" altLang="en-US" dirty="0"/>
              <a:t>Gregg Corr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/>
              <a:t>		</a:t>
            </a:r>
            <a:r>
              <a:rPr lang="en-US" altLang="en-US" sz="3200" u="sng" dirty="0"/>
              <a:t>gregg.corr@ed.gov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1B703-B3D9-4FAB-85B3-8D6FA3248AA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r>
              <a:rPr lang="en-US" altLang="en-US" sz="4000"/>
              <a:t>Integrated System of General Supervision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7316787" cy="4191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>
                <a:cs typeface="Courier New" pitchFamily="49" charset="0"/>
              </a:rPr>
              <a:t>OSEP first presented concept at 2004 National Accountability Conference; Revisited at NAC 2006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Courier New" pitchFamily="49" charset="0"/>
              </a:rPr>
              <a:t>OSEP/RRC/NECTAC Planning Meeting November 2006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Courier New" pitchFamily="49" charset="0"/>
              </a:rPr>
              <a:t>NCSEAM draft “Developing and Implementing an Effective System of General Supervision”, Fall 2006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Courier New" pitchFamily="49" charset="0"/>
              </a:rPr>
              <a:t>Kansas City meeting, December </a:t>
            </a:r>
            <a:r>
              <a:rPr lang="en-US" altLang="en-US" dirty="0" smtClean="0">
                <a:cs typeface="Courier New" pitchFamily="49" charset="0"/>
              </a:rPr>
              <a:t>2006</a:t>
            </a:r>
            <a:endParaRPr lang="en-US" altLang="en-US" dirty="0"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FCC43D-5010-4852-8B3C-59C6AB6067F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The components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7316787" cy="4191000"/>
          </a:xfrm>
        </p:spPr>
        <p:txBody>
          <a:bodyPr/>
          <a:lstStyle/>
          <a:p>
            <a:r>
              <a:rPr lang="en-US" altLang="en-US" dirty="0">
                <a:cs typeface="Courier New" pitchFamily="49" charset="0"/>
              </a:rPr>
              <a:t>Each of the Big 8 is required by IDEA, GEPA, etc.</a:t>
            </a:r>
          </a:p>
          <a:p>
            <a:r>
              <a:rPr lang="en-US" altLang="en-US" dirty="0">
                <a:cs typeface="Courier New" pitchFamily="49" charset="0"/>
              </a:rPr>
              <a:t>Most states have established independent components</a:t>
            </a:r>
          </a:p>
          <a:p>
            <a:r>
              <a:rPr lang="en-US" altLang="en-US" dirty="0">
                <a:cs typeface="Courier New" pitchFamily="49" charset="0"/>
              </a:rPr>
              <a:t>States typically develop their own models for meeting general supervision requirements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an “Integrated System”?</a:t>
            </a:r>
            <a:endParaRPr lang="en-US" altLang="en-US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General Supervision system must be accountable for:</a:t>
            </a:r>
          </a:p>
          <a:p>
            <a:pPr lvl="1"/>
            <a:r>
              <a:rPr lang="en-US" altLang="en-US" dirty="0" smtClean="0"/>
              <a:t>improving educational results and functional outcomes</a:t>
            </a:r>
          </a:p>
          <a:p>
            <a:pPr lvl="1"/>
            <a:r>
              <a:rPr lang="en-US" altLang="en-US" dirty="0" smtClean="0"/>
              <a:t>ensuring that public agencies meet program requirements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Building the Legacy 2004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243BB-2045-413F-B9CA-2F927797551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 smtClean="0"/>
              <a:t>U.S. Department of Education</a:t>
            </a:r>
          </a:p>
          <a:p>
            <a:r>
              <a:rPr lang="en-US" altLang="en-US" smtClean="0"/>
              <a:t>Office of Special </a:t>
            </a:r>
          </a:p>
          <a:p>
            <a:r>
              <a:rPr lang="en-US" altLang="en-US" smtClean="0"/>
              <a:t>Education Programs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en-US" dirty="0" smtClean="0"/>
              <a:t>Why an </a:t>
            </a:r>
            <a:br>
              <a:rPr lang="en-US" altLang="en-US" dirty="0" smtClean="0"/>
            </a:br>
            <a:r>
              <a:rPr lang="en-US" altLang="en-US" dirty="0" smtClean="0"/>
              <a:t>“Integrated System”?</a:t>
            </a:r>
            <a:endParaRPr lang="en-US" alt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be effective, components must</a:t>
            </a:r>
          </a:p>
          <a:p>
            <a:pPr lvl="1"/>
            <a:r>
              <a:rPr lang="en-US" altLang="en-US" dirty="0" smtClean="0"/>
              <a:t>connect</a:t>
            </a:r>
          </a:p>
          <a:p>
            <a:pPr lvl="1"/>
            <a:r>
              <a:rPr lang="en-US" altLang="en-US" dirty="0" smtClean="0"/>
              <a:t>interact</a:t>
            </a:r>
          </a:p>
          <a:p>
            <a:pPr lvl="1"/>
            <a:r>
              <a:rPr lang="en-US" altLang="en-US" dirty="0" smtClean="0"/>
              <a:t>articulate</a:t>
            </a:r>
          </a:p>
          <a:p>
            <a:pPr lvl="1"/>
            <a:r>
              <a:rPr lang="en-US" altLang="en-US" dirty="0" smtClean="0"/>
              <a:t>inform each other 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Building the Legacy 2004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E725DC-E19A-4026-ADE1-6F18BC3598D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 smtClean="0"/>
              <a:t>U.S. Department of Education</a:t>
            </a:r>
          </a:p>
          <a:p>
            <a:r>
              <a:rPr lang="en-US" altLang="en-US" smtClean="0"/>
              <a:t>Office of Special </a:t>
            </a:r>
          </a:p>
          <a:p>
            <a:r>
              <a:rPr lang="en-US" altLang="en-US" smtClean="0"/>
              <a:t>Education Programs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9734D-C99E-4C0D-BE94-9CBE4A0848E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can a state use the General Supervision paper?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286000"/>
            <a:ext cx="7392987" cy="3810000"/>
          </a:xfrm>
        </p:spPr>
        <p:txBody>
          <a:bodyPr/>
          <a:lstStyle/>
          <a:p>
            <a:r>
              <a:rPr lang="en-US" altLang="en-US"/>
              <a:t>What are the “Big 8”?</a:t>
            </a:r>
          </a:p>
          <a:p>
            <a:r>
              <a:rPr lang="en-US" altLang="en-US"/>
              <a:t>What is the “evidence” to demonstrate a component is part of General Supervision system?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Integration of </a:t>
            </a:r>
            <a:br>
              <a:rPr lang="en-US" altLang="en-US" dirty="0" smtClean="0"/>
            </a:br>
            <a:r>
              <a:rPr lang="en-US" altLang="en-US" dirty="0" smtClean="0"/>
              <a:t>Big 8 Components</a:t>
            </a:r>
            <a:endParaRPr lang="en-US" altLang="en-US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State Performance Plan (SPP)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Policies, Procedures, and Effective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Data on Processes and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Targeted Technical Assistance and Professional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Effective Dispute 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Integrated Monitoring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Improvement, Correction, Incentives and Sanctions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Fiscal Management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Building the Legacy 2004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95A9C4-784D-4706-B399-32A7644B9A5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 smtClean="0"/>
              <a:t>U.S. Department of Education</a:t>
            </a:r>
          </a:p>
          <a:p>
            <a:r>
              <a:rPr lang="en-US" altLang="en-US" smtClean="0"/>
              <a:t>Office of Special </a:t>
            </a:r>
          </a:p>
          <a:p>
            <a:r>
              <a:rPr lang="en-US" altLang="en-US" smtClean="0"/>
              <a:t>Education Programs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Building the Legacy 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1BC86-2ABB-488F-838C-9205F5CB19F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altLang="en-US"/>
              <a:t>U.S. Department of Education</a:t>
            </a:r>
          </a:p>
          <a:p>
            <a:r>
              <a:rPr lang="en-US" altLang="en-US"/>
              <a:t>Office of Special </a:t>
            </a:r>
          </a:p>
          <a:p>
            <a:r>
              <a:rPr lang="en-US" altLang="en-US"/>
              <a:t>Education Programs</a:t>
            </a:r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 dirty="0"/>
              <a:t>This </a:t>
            </a:r>
            <a:r>
              <a:rPr lang="en-US" altLang="en-US" dirty="0" smtClean="0"/>
              <a:t>Session</a:t>
            </a:r>
            <a:endParaRPr lang="en-US" altLang="en-U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State </a:t>
            </a:r>
            <a:r>
              <a:rPr lang="en-US" altLang="en-US" dirty="0"/>
              <a:t>Performance Plan (SPP)</a:t>
            </a:r>
          </a:p>
          <a:p>
            <a:r>
              <a:rPr lang="en-US" altLang="en-US" dirty="0"/>
              <a:t>Policies, Procedures and Effective Implementation</a:t>
            </a:r>
          </a:p>
          <a:p>
            <a:r>
              <a:rPr lang="en-US" altLang="en-US" dirty="0"/>
              <a:t>Data on Processes and Results</a:t>
            </a:r>
          </a:p>
          <a:p>
            <a:r>
              <a:rPr lang="en-US" altLang="en-US" dirty="0"/>
              <a:t>Integrated Monitoring Activities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ld Stripes">
  <a:themeElements>
    <a:clrScheme name="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000000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16246</TotalTime>
  <Words>1010</Words>
  <Application>Microsoft Office PowerPoint</Application>
  <PresentationFormat>On-screen Show (4:3)</PresentationFormat>
  <Paragraphs>270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Verdana</vt:lpstr>
      <vt:lpstr>Wingdings</vt:lpstr>
      <vt:lpstr>Courier New</vt:lpstr>
      <vt:lpstr>Times New Roman</vt:lpstr>
      <vt:lpstr>Bold Stripes</vt:lpstr>
      <vt:lpstr>MSPhotoEd.3</vt:lpstr>
      <vt:lpstr>General Supervision:  Developing an Effective System Implications for States</vt:lpstr>
      <vt:lpstr>Components of General Supervision</vt:lpstr>
      <vt:lpstr>Integrated System of General Supervision</vt:lpstr>
      <vt:lpstr>The components</vt:lpstr>
      <vt:lpstr>Why an “Integrated System”?</vt:lpstr>
      <vt:lpstr>Why an  “Integrated System”?</vt:lpstr>
      <vt:lpstr>How can a state use the General Supervision paper?</vt:lpstr>
      <vt:lpstr>Integration of  Big 8 Components</vt:lpstr>
      <vt:lpstr>This Session</vt:lpstr>
      <vt:lpstr>Discussion</vt:lpstr>
      <vt:lpstr>State Performance Plan </vt:lpstr>
      <vt:lpstr>Policies, Procedures and Effective Implementation</vt:lpstr>
      <vt:lpstr>Policies, Procedures and Effective Implementation</vt:lpstr>
      <vt:lpstr>Discussion</vt:lpstr>
      <vt:lpstr>Data on  Processes and Results</vt:lpstr>
      <vt:lpstr>Data on  Processes and Results</vt:lpstr>
      <vt:lpstr>Discussion</vt:lpstr>
      <vt:lpstr>Integrated Monitoring Activities</vt:lpstr>
      <vt:lpstr>Integrated Monitoring Activities</vt:lpstr>
      <vt:lpstr>Discussion</vt:lpstr>
      <vt:lpstr>Putting the Puzzle Together</vt:lpstr>
      <vt:lpstr>Benefits</vt:lpstr>
      <vt:lpstr>Web Resources</vt:lpstr>
      <vt:lpstr>Contact Information</vt:lpstr>
    </vt:vector>
  </TitlesOfParts>
  <Company>U.S.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Supervision: Developing an Effective System Implications for States. (PowerPoint)</dc:title>
  <dc:subject>Supervision</dc:subject>
  <dc:creator>U.S. Department of Education</dc:creator>
  <cp:keywords>Supervision</cp:keywords>
  <dc:description>General Supervision: Developing an Effective System Implications for States. (PowerPoint)</dc:description>
  <cp:lastModifiedBy>Geoffrey Rhodes</cp:lastModifiedBy>
  <cp:revision>135</cp:revision>
  <cp:lastPrinted>1601-01-01T00:00:00Z</cp:lastPrinted>
  <dcterms:created xsi:type="dcterms:W3CDTF">2006-07-12T14:33:16Z</dcterms:created>
  <dcterms:modified xsi:type="dcterms:W3CDTF">2017-08-17T19:38:42Z</dcterms:modified>
</cp:coreProperties>
</file>